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0"/>
  </p:notesMasterIdLst>
  <p:handoutMasterIdLst>
    <p:handoutMasterId r:id="rId31"/>
  </p:handoutMasterIdLst>
  <p:sldIdLst>
    <p:sldId id="392" r:id="rId2"/>
    <p:sldId id="320" r:id="rId3"/>
    <p:sldId id="338" r:id="rId4"/>
    <p:sldId id="337" r:id="rId5"/>
    <p:sldId id="308" r:id="rId6"/>
    <p:sldId id="336" r:id="rId7"/>
    <p:sldId id="318" r:id="rId8"/>
    <p:sldId id="393" r:id="rId9"/>
    <p:sldId id="394" r:id="rId10"/>
    <p:sldId id="395" r:id="rId11"/>
    <p:sldId id="403" r:id="rId12"/>
    <p:sldId id="397" r:id="rId13"/>
    <p:sldId id="331" r:id="rId14"/>
    <p:sldId id="398" r:id="rId15"/>
    <p:sldId id="399" r:id="rId16"/>
    <p:sldId id="400" r:id="rId17"/>
    <p:sldId id="401" r:id="rId18"/>
    <p:sldId id="402" r:id="rId19"/>
    <p:sldId id="404" r:id="rId20"/>
    <p:sldId id="319" r:id="rId21"/>
    <p:sldId id="314" r:id="rId22"/>
    <p:sldId id="339" r:id="rId23"/>
    <p:sldId id="317" r:id="rId24"/>
    <p:sldId id="315" r:id="rId25"/>
    <p:sldId id="316" r:id="rId26"/>
    <p:sldId id="305" r:id="rId27"/>
    <p:sldId id="286" r:id="rId28"/>
    <p:sldId id="321" r:id="rId29"/>
  </p:sldIdLst>
  <p:sldSz cx="9144000" cy="5143500" type="screen16x9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7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CAB87"/>
    <a:srgbClr val="6C9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7" autoAdjust="0"/>
    <p:restoredTop sz="46067" autoAdjust="0"/>
  </p:normalViewPr>
  <p:slideViewPr>
    <p:cSldViewPr>
      <p:cViewPr varScale="1">
        <p:scale>
          <a:sx n="69" d="100"/>
          <a:sy n="69" d="100"/>
        </p:scale>
        <p:origin x="1192" y="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878" y="-102"/>
      </p:cViewPr>
      <p:guideLst>
        <p:guide orient="horz" pos="2947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6849" y="0"/>
            <a:ext cx="3056414" cy="467837"/>
          </a:xfrm>
          <a:prstGeom prst="rect">
            <a:avLst/>
          </a:prstGeom>
        </p:spPr>
        <p:txBody>
          <a:bodyPr vert="horz" lIns="93758" tIns="46879" rIns="93758" bIns="46879" rtlCol="0"/>
          <a:lstStyle>
            <a:lvl1pPr algn="l">
              <a:defRPr sz="1200"/>
            </a:lvl1pPr>
          </a:lstStyle>
          <a:p>
            <a:pPr algn="r"/>
            <a:r>
              <a:rPr lang="en-US" sz="1600" dirty="0"/>
              <a:t>EET Class 4-S13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7"/>
          </a:xfrm>
          <a:prstGeom prst="rect">
            <a:avLst/>
          </a:prstGeom>
        </p:spPr>
        <p:txBody>
          <a:bodyPr vert="horz" lIns="93758" tIns="46879" rIns="93758" bIns="468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7"/>
          </a:xfrm>
          <a:prstGeom prst="rect">
            <a:avLst/>
          </a:prstGeom>
        </p:spPr>
        <p:txBody>
          <a:bodyPr vert="horz" lIns="93758" tIns="46879" rIns="93758" bIns="46879" rtlCol="0" anchor="b"/>
          <a:lstStyle>
            <a:lvl1pPr algn="r">
              <a:defRPr sz="1200"/>
            </a:lvl1pPr>
          </a:lstStyle>
          <a:p>
            <a:fld id="{D0486B05-AF7C-4499-86E7-030B2B88E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7"/>
          </a:xfrm>
          <a:prstGeom prst="rect">
            <a:avLst/>
          </a:prstGeom>
        </p:spPr>
        <p:txBody>
          <a:bodyPr vert="horz" lIns="93758" tIns="46879" rIns="93758" bIns="468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7"/>
          </a:xfrm>
          <a:prstGeom prst="rect">
            <a:avLst/>
          </a:prstGeom>
        </p:spPr>
        <p:txBody>
          <a:bodyPr vert="horz" lIns="93758" tIns="46879" rIns="93758" bIns="46879" rtlCol="0"/>
          <a:lstStyle>
            <a:lvl1pPr algn="r">
              <a:defRPr sz="1200"/>
            </a:lvl1pPr>
          </a:lstStyle>
          <a:p>
            <a:fld id="{C5B8C21B-E653-4AC8-BFCB-4F484E37DCA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1675"/>
            <a:ext cx="6234113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8" tIns="46879" rIns="93758" bIns="468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7"/>
          </a:xfrm>
          <a:prstGeom prst="rect">
            <a:avLst/>
          </a:prstGeom>
        </p:spPr>
        <p:txBody>
          <a:bodyPr vert="horz" lIns="93758" tIns="46879" rIns="93758" bIns="468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7"/>
          </a:xfrm>
          <a:prstGeom prst="rect">
            <a:avLst/>
          </a:prstGeom>
        </p:spPr>
        <p:txBody>
          <a:bodyPr vert="horz" lIns="93758" tIns="46879" rIns="93758" bIns="468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7"/>
          </a:xfrm>
          <a:prstGeom prst="rect">
            <a:avLst/>
          </a:prstGeom>
        </p:spPr>
        <p:txBody>
          <a:bodyPr vert="horz" lIns="93758" tIns="46879" rIns="93758" bIns="46879" rtlCol="0" anchor="b"/>
          <a:lstStyle>
            <a:lvl1pPr algn="r">
              <a:defRPr sz="1200"/>
            </a:lvl1pPr>
          </a:lstStyle>
          <a:p>
            <a:fld id="{753F12B6-14A4-4F51-A814-199271B52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2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cad2-i08U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hbr.org/cs/2011/10/the_fastest_cheapest_best_way.html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3411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EET Class 1 - S13</a:t>
            </a:r>
          </a:p>
        </p:txBody>
      </p:sp>
    </p:spTree>
    <p:extLst>
      <p:ext uri="{BB962C8B-B14F-4D97-AF65-F5344CB8AC3E}">
        <p14:creationId xmlns:p14="http://schemas.microsoft.com/office/powerpoint/2010/main" val="105651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3411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overview</a:t>
            </a:r>
          </a:p>
          <a:p>
            <a:endParaRPr lang="en-US" dirty="0"/>
          </a:p>
          <a:p>
            <a:r>
              <a:rPr lang="en-US" dirty="0"/>
              <a:t>Ties</a:t>
            </a:r>
            <a:r>
              <a:rPr lang="en-US" baseline="0" dirty="0"/>
              <a:t> back in to the Business Model Canvas. </a:t>
            </a:r>
          </a:p>
          <a:p>
            <a:r>
              <a:rPr lang="en-US" baseline="0" dirty="0"/>
              <a:t>How do we connect our Value Propositions to our Customers?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They should be one thing</a:t>
            </a:r>
          </a:p>
          <a:p>
            <a:endParaRPr lang="en-US" dirty="0"/>
          </a:p>
          <a:p>
            <a:r>
              <a:rPr lang="en-US" dirty="0"/>
              <a:t>Relationship</a:t>
            </a:r>
            <a:r>
              <a:rPr lang="en-US" baseline="0" dirty="0"/>
              <a:t> is the goal: the WHAT</a:t>
            </a:r>
          </a:p>
          <a:p>
            <a:r>
              <a:rPr lang="en-US" baseline="0" dirty="0"/>
              <a:t>Channel is the HOW, WHEN and WHERE</a:t>
            </a:r>
          </a:p>
          <a:p>
            <a:r>
              <a:rPr lang="en-US" baseline="0" dirty="0"/>
              <a:t>(Value Proposition is the WHY, Customers are the WHO)</a:t>
            </a:r>
          </a:p>
          <a:p>
            <a:r>
              <a:rPr lang="en-US" baseline="0" dirty="0"/>
              <a:t>The BMC handles these differently, I think they are intimately intertwined.</a:t>
            </a:r>
            <a:endParaRPr lang="en-US" dirty="0"/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Personal assistance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Self-service</a:t>
            </a:r>
          </a:p>
          <a:p>
            <a:pPr marL="171450" indent="-171450">
              <a:buFontTx/>
              <a:buChar char="-"/>
            </a:pPr>
            <a:r>
              <a:rPr lang="en-US" dirty="0"/>
              <a:t>Automated services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Communities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Co-creation (reviews, uploaded content,</a:t>
            </a:r>
            <a:r>
              <a:rPr lang="en-US" baseline="0" dirty="0"/>
              <a:t> other UGC)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Type of product or service will impact this greatly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Service company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Product company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Experience company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4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3411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overview</a:t>
            </a:r>
          </a:p>
          <a:p>
            <a:endParaRPr lang="en-US" dirty="0"/>
          </a:p>
          <a:p>
            <a:r>
              <a:rPr lang="en-US" dirty="0"/>
              <a:t>Ties</a:t>
            </a:r>
            <a:r>
              <a:rPr lang="en-US" baseline="0" dirty="0"/>
              <a:t> back in to the Business Model Canvas. </a:t>
            </a:r>
          </a:p>
          <a:p>
            <a:r>
              <a:rPr lang="en-US" baseline="0" dirty="0"/>
              <a:t>How do we connect our Value Propositions to our Customers?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They should be one thing</a:t>
            </a:r>
          </a:p>
          <a:p>
            <a:endParaRPr lang="en-US" dirty="0"/>
          </a:p>
          <a:p>
            <a:r>
              <a:rPr lang="en-US" dirty="0"/>
              <a:t>Relationship</a:t>
            </a:r>
            <a:r>
              <a:rPr lang="en-US" baseline="0" dirty="0"/>
              <a:t> is the goal: the WHAT</a:t>
            </a:r>
          </a:p>
          <a:p>
            <a:r>
              <a:rPr lang="en-US" baseline="0" dirty="0"/>
              <a:t>Channel is the HOW, WHEN and WHERE</a:t>
            </a:r>
          </a:p>
          <a:p>
            <a:r>
              <a:rPr lang="en-US" baseline="0" dirty="0"/>
              <a:t>(Value Proposition is the WHY, Customers are the WHO)</a:t>
            </a:r>
          </a:p>
          <a:p>
            <a:r>
              <a:rPr lang="en-US" baseline="0" dirty="0"/>
              <a:t>The BMC handles these differently, I think they are intimately intertwined.</a:t>
            </a:r>
            <a:endParaRPr lang="en-US" dirty="0"/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Personal assistance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Self-service</a:t>
            </a:r>
          </a:p>
          <a:p>
            <a:pPr marL="171450" indent="-171450">
              <a:buFontTx/>
              <a:buChar char="-"/>
            </a:pPr>
            <a:r>
              <a:rPr lang="en-US" dirty="0"/>
              <a:t>Automated services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Communities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Co-creation (reviews, uploaded content,</a:t>
            </a:r>
            <a:r>
              <a:rPr lang="en-US" baseline="0" dirty="0"/>
              <a:t> other UGC)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Type of product or service will impact this greatly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Service company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Product company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Experience company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15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3411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Initially: get a small base of active users (PDI, </a:t>
            </a:r>
            <a:r>
              <a:rPr lang="en-US" dirty="0" err="1"/>
              <a:t>facebook</a:t>
            </a:r>
            <a:r>
              <a:rPr lang="en-US" dirty="0"/>
              <a:t>, class examples…)</a:t>
            </a:r>
          </a:p>
          <a:p>
            <a:r>
              <a:rPr lang="en-US" dirty="0"/>
              <a:t>Start building</a:t>
            </a:r>
            <a:r>
              <a:rPr lang="en-US" baseline="0" dirty="0"/>
              <a:t> awareness immediately</a:t>
            </a:r>
          </a:p>
          <a:p>
            <a:r>
              <a:rPr lang="en-US" baseline="0" dirty="0"/>
              <a:t>Niche group with direct communications</a:t>
            </a:r>
          </a:p>
          <a:p>
            <a:r>
              <a:rPr lang="en-US" baseline="0" dirty="0"/>
              <a:t>Examples at different scales (Word of Mouth vs. </a:t>
            </a:r>
            <a:r>
              <a:rPr lang="en-US" baseline="0" dirty="0" err="1"/>
              <a:t>Superbowl</a:t>
            </a:r>
            <a:r>
              <a:rPr lang="en-US" baseline="0" dirty="0"/>
              <a:t> Ads)</a:t>
            </a:r>
          </a:p>
          <a:p>
            <a:endParaRPr lang="en-US" baseline="0" dirty="0"/>
          </a:p>
          <a:p>
            <a:r>
              <a:rPr lang="en-US" baseline="0" dirty="0"/>
              <a:t>Word of mouth, reviews, blogs, articles, endorsements</a:t>
            </a:r>
          </a:p>
          <a:p>
            <a:r>
              <a:rPr lang="en-US" baseline="0" dirty="0"/>
              <a:t>Put your face out there – speaking, interviews, conferences</a:t>
            </a:r>
          </a:p>
          <a:p>
            <a:r>
              <a:rPr lang="en-US" baseline="0" dirty="0"/>
              <a:t>Be an expert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37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Customers want to minimize risk.</a:t>
            </a:r>
          </a:p>
          <a:p>
            <a:r>
              <a:rPr lang="en-US" dirty="0"/>
              <a:t>Trying the product is the best way to get comfortable</a:t>
            </a:r>
            <a:r>
              <a:rPr lang="en-US" baseline="0" dirty="0"/>
              <a:t> with decision to purchase.</a:t>
            </a:r>
          </a:p>
          <a:p>
            <a:r>
              <a:rPr lang="en-US" baseline="0" dirty="0"/>
              <a:t>Retail stores still exist because of this (ice cream, cars, wine, shoes, clothes, movie trailers, puppies, books)</a:t>
            </a:r>
          </a:p>
          <a:p>
            <a:r>
              <a:rPr lang="en-US" baseline="0" dirty="0"/>
              <a:t>Online has to compete – Amazon (preview), Zappos (return), free shipping</a:t>
            </a:r>
          </a:p>
          <a:p>
            <a:endParaRPr lang="en-US" baseline="0" dirty="0"/>
          </a:p>
          <a:p>
            <a:r>
              <a:rPr lang="en-US" baseline="0" dirty="0"/>
              <a:t>Kickstarter is all about evaluation</a:t>
            </a:r>
          </a:p>
          <a:p>
            <a:r>
              <a:rPr lang="en-US" baseline="0" dirty="0"/>
              <a:t>Freemium (Zynga)</a:t>
            </a:r>
          </a:p>
          <a:p>
            <a:r>
              <a:rPr lang="en-US" baseline="0" dirty="0"/>
              <a:t>Trial Periods (Netflix, Kindle 7 days)</a:t>
            </a:r>
          </a:p>
          <a:p>
            <a:r>
              <a:rPr lang="en-US" baseline="0" dirty="0"/>
              <a:t>Free samples (ice cream, </a:t>
            </a:r>
            <a:r>
              <a:rPr lang="en-US" baseline="0" dirty="0" err="1"/>
              <a:t>CostCo</a:t>
            </a:r>
            <a:r>
              <a:rPr lang="en-US" baseline="0" dirty="0"/>
              <a:t>, Kindle first chapter)</a:t>
            </a:r>
          </a:p>
          <a:p>
            <a:r>
              <a:rPr lang="en-US" baseline="0" dirty="0"/>
              <a:t>Free examples (movie trailers)</a:t>
            </a:r>
          </a:p>
          <a:p>
            <a:r>
              <a:rPr lang="en-US" baseline="0" dirty="0"/>
              <a:t>Play with puppies</a:t>
            </a:r>
          </a:p>
          <a:p>
            <a:endParaRPr lang="en-US" baseline="0" dirty="0"/>
          </a:p>
          <a:p>
            <a:r>
              <a:rPr lang="en-US" baseline="0" dirty="0"/>
              <a:t>Reduce risk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Easy to return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Trial period/subscription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Free shipping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3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it easy for people to give</a:t>
            </a:r>
            <a:r>
              <a:rPr lang="en-US" baseline="0" dirty="0"/>
              <a:t> you their money!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Shopping carts get abandoned from friction</a:t>
            </a:r>
          </a:p>
          <a:p>
            <a:endParaRPr lang="en-US" baseline="0" dirty="0"/>
          </a:p>
          <a:p>
            <a:r>
              <a:rPr lang="en-US" baseline="0" dirty="0"/>
              <a:t>Grocery stores: add a checker, self checkout</a:t>
            </a:r>
          </a:p>
          <a:p>
            <a:r>
              <a:rPr lang="en-US" baseline="0" dirty="0"/>
              <a:t>Sunglass store example: “Back in ½ an hour”</a:t>
            </a:r>
          </a:p>
          <a:p>
            <a:r>
              <a:rPr lang="en-US" baseline="0" dirty="0"/>
              <a:t>Amazon “one click”; Apple store</a:t>
            </a:r>
            <a:endParaRPr lang="en-US" dirty="0"/>
          </a:p>
          <a:p>
            <a:r>
              <a:rPr lang="en-US" dirty="0"/>
              <a:t>Tie</a:t>
            </a:r>
            <a:r>
              <a:rPr lang="en-US" baseline="0" dirty="0"/>
              <a:t> evaluation to purchase (automatic sale)</a:t>
            </a:r>
          </a:p>
          <a:p>
            <a:r>
              <a:rPr lang="en-US" baseline="0" dirty="0"/>
              <a:t>Apple and Android Pay</a:t>
            </a:r>
          </a:p>
          <a:p>
            <a:r>
              <a:rPr lang="en-US" baseline="0" dirty="0"/>
              <a:t>Square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0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For some things, the delivery IS the product. Anything experiential – Disneyland, vacations, movies…</a:t>
            </a:r>
          </a:p>
          <a:p>
            <a:endParaRPr lang="en-US" baseline="0" dirty="0"/>
          </a:p>
          <a:p>
            <a:r>
              <a:rPr lang="en-US" baseline="0" dirty="0"/>
              <a:t>Delivery:</a:t>
            </a:r>
          </a:p>
          <a:p>
            <a:r>
              <a:rPr lang="en-US" dirty="0"/>
              <a:t>- </a:t>
            </a:r>
            <a:r>
              <a:rPr lang="en-US" baseline="0" dirty="0"/>
              <a:t>  </a:t>
            </a:r>
            <a:r>
              <a:rPr lang="en-US" dirty="0"/>
              <a:t>Retail is easy for the customer,</a:t>
            </a:r>
            <a:r>
              <a:rPr lang="en-US" baseline="0" dirty="0"/>
              <a:t> just walk out with it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/>
              <a:t>Online has to master</a:t>
            </a:r>
            <a:r>
              <a:rPr lang="en-US" baseline="0" dirty="0"/>
              <a:t> shipping. (Amazon, Zappos, Netflix)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Digital delivery (should be) easy. DRM gets in the way. Origin gets in the way. Pirating is easier.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This is a great time to WOW! the customer. (PDI’s video tapes, Amazon drones(!), Uber…)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Examples of great delivery:</a:t>
            </a:r>
          </a:p>
          <a:p>
            <a:pPr marL="0" indent="0">
              <a:buFontTx/>
              <a:buNone/>
            </a:pPr>
            <a:r>
              <a:rPr lang="en-US" baseline="0" dirty="0"/>
              <a:t>Unboxing</a:t>
            </a:r>
          </a:p>
          <a:p>
            <a:pPr marL="0" indent="0">
              <a:buFontTx/>
              <a:buNone/>
            </a:pPr>
            <a:r>
              <a:rPr lang="en-US" baseline="0" dirty="0"/>
              <a:t>Boxed products</a:t>
            </a:r>
          </a:p>
          <a:p>
            <a:pPr marL="0" indent="0">
              <a:buFontTx/>
              <a:buNone/>
            </a:pPr>
            <a:r>
              <a:rPr lang="en-US" baseline="0" dirty="0"/>
              <a:t>Board Game happiness</a:t>
            </a:r>
          </a:p>
          <a:p>
            <a:pPr marL="0" indent="0">
              <a:buFontTx/>
              <a:buNone/>
            </a:pPr>
            <a:r>
              <a:rPr lang="en-US" baseline="0" dirty="0"/>
              <a:t>Burrito drone</a:t>
            </a:r>
          </a:p>
          <a:p>
            <a:pPr marL="0" indent="0">
              <a:buFontTx/>
              <a:buNone/>
            </a:pPr>
            <a:r>
              <a:rPr lang="en-US" baseline="0" dirty="0"/>
              <a:t>Tesla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dirty="0">
                <a:hlinkClick r:id="rId3"/>
              </a:rPr>
              <a:t>https://www.youtube.com/watch?v=Tucad2-i08U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Kickstarter.com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53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one buys something only once. (Class exercise)</a:t>
            </a:r>
          </a:p>
          <a:p>
            <a:endParaRPr lang="en-US" baseline="0" dirty="0"/>
          </a:p>
          <a:p>
            <a:r>
              <a:rPr lang="en-US" baseline="0" dirty="0"/>
              <a:t>You want them to come back. How you treat them after is just as important as before.</a:t>
            </a:r>
          </a:p>
          <a:p>
            <a:r>
              <a:rPr lang="en-US" baseline="0" dirty="0"/>
              <a:t>Costs less to keep a customer than get a new one (we’ll see that later in Financial section).</a:t>
            </a:r>
          </a:p>
          <a:p>
            <a:r>
              <a:rPr lang="en-US" baseline="0" dirty="0"/>
              <a:t>Referrals are crucial. Help them with it.</a:t>
            </a:r>
          </a:p>
          <a:p>
            <a:r>
              <a:rPr lang="en-US" baseline="0" dirty="0"/>
              <a:t>Bad reviews are easy and common – turn it into an okay experience for them, or even win them back.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47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summary</a:t>
            </a:r>
          </a:p>
          <a:p>
            <a:r>
              <a:rPr lang="en-US" dirty="0"/>
              <a:t>How</a:t>
            </a:r>
            <a:r>
              <a:rPr lang="en-US" baseline="0" dirty="0"/>
              <a:t> do we know if our plans are working?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2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9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 measure</a:t>
            </a:r>
            <a:r>
              <a:rPr lang="en-US" baseline="0" dirty="0"/>
              <a:t> our status, evaluate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3411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14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3411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544">
              <a:defRPr/>
            </a:pPr>
            <a:r>
              <a:rPr lang="en-US" dirty="0"/>
              <a:t>Small number of meaningful</a:t>
            </a:r>
            <a:r>
              <a:rPr lang="en-US" baseline="0" dirty="0"/>
              <a:t> measurements.</a:t>
            </a:r>
            <a:endParaRPr lang="en-US" dirty="0"/>
          </a:p>
          <a:p>
            <a:pPr defTabSz="923544">
              <a:defRPr/>
            </a:pPr>
            <a:endParaRPr lang="en-US" dirty="0"/>
          </a:p>
          <a:p>
            <a:pPr defTabSz="923544">
              <a:defRPr/>
            </a:pPr>
            <a:r>
              <a:rPr lang="en-US" dirty="0"/>
              <a:t>Metrics. From your financial model you should have some ideas about what drives people to your product and how you convert them, or what it costs to get a customer. How can you measure this? You need some way to measure how effective your marketing dollar </a:t>
            </a:r>
            <a:r>
              <a:rPr lang="en-US" i="1" dirty="0"/>
              <a:t>or effort</a:t>
            </a:r>
            <a:r>
              <a:rPr lang="en-US" dirty="0"/>
              <a:t> is. What do you do if you aren’t hitting your metric? (</a:t>
            </a:r>
            <a:r>
              <a:rPr lang="en-US" dirty="0" err="1"/>
              <a:t>eg</a:t>
            </a:r>
            <a:r>
              <a:rPr lang="en-US" dirty="0"/>
              <a:t>. conversions…)</a:t>
            </a:r>
          </a:p>
          <a:p>
            <a:endParaRPr lang="en-US" dirty="0"/>
          </a:p>
          <a:p>
            <a:r>
              <a:rPr lang="en-US" dirty="0"/>
              <a:t>Customer acquisition cost = Marketing costs / new customers</a:t>
            </a:r>
          </a:p>
          <a:p>
            <a:r>
              <a:rPr lang="en-US" dirty="0"/>
              <a:t>    Conversion rate = New</a:t>
            </a:r>
            <a:r>
              <a:rPr lang="en-US" baseline="0" dirty="0"/>
              <a:t> customers / evaluators</a:t>
            </a:r>
            <a:endParaRPr lang="en-US" dirty="0"/>
          </a:p>
          <a:p>
            <a:r>
              <a:rPr lang="en-US" dirty="0"/>
              <a:t>Lifetime customer value = Revenue per customer per</a:t>
            </a:r>
            <a:r>
              <a:rPr lang="en-US" baseline="0" dirty="0"/>
              <a:t> unit time * timespan of customer</a:t>
            </a:r>
            <a:endParaRPr lang="en-US" dirty="0"/>
          </a:p>
          <a:p>
            <a:r>
              <a:rPr lang="en-US" dirty="0"/>
              <a:t>Churn</a:t>
            </a:r>
          </a:p>
          <a:p>
            <a:r>
              <a:rPr lang="en-US" dirty="0"/>
              <a:t>Referrals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10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3411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search data to develop a marketing strategy </a:t>
            </a:r>
            <a:r>
              <a:rPr lang="en-US" u="sng" dirty="0">
                <a:hlinkClick r:id="rId3"/>
              </a:rPr>
              <a:t>http://blogs.hbr.org/cs/2011/10/the_fastest_cheapest_best_way.html</a:t>
            </a:r>
            <a:endParaRPr lang="en-US" dirty="0"/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4-Hour Work Week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Broadband and White Sand</a:t>
            </a:r>
          </a:p>
          <a:p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/>
              <a:t>3. Mars, Inc. invests pennies to earn millions</a:t>
            </a:r>
            <a:br>
              <a:rPr lang="en-US" dirty="0"/>
            </a:br>
            <a:r>
              <a:rPr lang="en-US" dirty="0"/>
              <a:t>In 2009 </a:t>
            </a:r>
            <a:r>
              <a:rPr lang="en-US" dirty="0" err="1"/>
              <a:t>Vitruvian's</a:t>
            </a:r>
            <a:r>
              <a:rPr lang="en-US" dirty="0"/>
              <a:t> Joel McDonald was hired to manage a $1000/month </a:t>
            </a:r>
            <a:r>
              <a:rPr lang="en-US" dirty="0" err="1"/>
              <a:t>AdWords</a:t>
            </a:r>
            <a:r>
              <a:rPr lang="en-US" dirty="0"/>
              <a:t> account for a division of Mars, Incorporated. Keep in mind that Mars' advertising budget for 2009 was estimated by Advertising Age at $1.6 billion. But the investment paid off handsomely once Joel harvested their </a:t>
            </a:r>
            <a:r>
              <a:rPr lang="en-US" dirty="0" err="1"/>
              <a:t>AdWords</a:t>
            </a:r>
            <a:r>
              <a:rPr lang="en-US" dirty="0"/>
              <a:t> data and had them apply it to their advertising in "</a:t>
            </a:r>
            <a:r>
              <a:rPr lang="en-US" dirty="0" err="1"/>
              <a:t>unmeasurable</a:t>
            </a:r>
            <a:r>
              <a:rPr lang="en-US" dirty="0"/>
              <a:t>" media.</a:t>
            </a:r>
          </a:p>
          <a:p>
            <a:r>
              <a:rPr lang="en-US" dirty="0"/>
              <a:t>Joel ran keyword tests to discover the most searched-for ingredients in this product line. Through ad testing, he found "free shipping" generated nearly twice the sales of the original "30% off" offer (specifics have been changed for confidentiality reasons.)</a:t>
            </a:r>
          </a:p>
          <a:p>
            <a:r>
              <a:rPr lang="en-US" dirty="0"/>
              <a:t>Within about a month of reporting his </a:t>
            </a:r>
            <a:r>
              <a:rPr lang="en-US" dirty="0" err="1"/>
              <a:t>AdWords</a:t>
            </a:r>
            <a:r>
              <a:rPr lang="en-US" dirty="0"/>
              <a:t> tests, Joel saw a virtually identical product description, price, and offer on Mars' national TV commercials. Now a miniscule </a:t>
            </a:r>
            <a:r>
              <a:rPr lang="en-US" dirty="0" err="1"/>
              <a:t>AdWords</a:t>
            </a:r>
            <a:r>
              <a:rPr lang="en-US" dirty="0"/>
              <a:t> investment was paying huge dividends in other media. Mars no longer had to depend on the creative impulses of expensive Madison Avenue ad writers. They just applied common sense to </a:t>
            </a:r>
            <a:r>
              <a:rPr lang="en-US" dirty="0" err="1"/>
              <a:t>AdWords</a:t>
            </a:r>
            <a:r>
              <a:rPr lang="en-US" dirty="0"/>
              <a:t> data and cloned tiny successes on a massive scale.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5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3411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10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3411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11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(Didn’t use in class)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9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3411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So far we’ve covered a few parts of the BMC.</a:t>
            </a:r>
          </a:p>
          <a:p>
            <a:r>
              <a:rPr lang="en-US" baseline="0" dirty="0"/>
              <a:t>(Quick review)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3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3411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Has</a:t>
            </a:r>
            <a:r>
              <a:rPr lang="en-US" baseline="0" dirty="0"/>
              <a:t> been abstract: Niche, Segment, Mass; General human traits.</a:t>
            </a:r>
          </a:p>
          <a:p>
            <a:r>
              <a:rPr lang="en-US" baseline="0" dirty="0"/>
              <a:t>But they behave as individuals. Time to make that connection.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14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3411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How do we connect our Value Propositions to our Customers?</a:t>
            </a:r>
          </a:p>
          <a:p>
            <a:r>
              <a:rPr lang="en-US" baseline="0" dirty="0"/>
              <a:t>Relationship = how they interact with the company.</a:t>
            </a:r>
          </a:p>
          <a:p>
            <a:r>
              <a:rPr lang="en-US" baseline="0" dirty="0"/>
              <a:t>Channels = pathway through which that happens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3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34113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important thing is that they are real people. </a:t>
            </a:r>
          </a:p>
          <a:p>
            <a:r>
              <a:rPr lang="en-US" dirty="0"/>
              <a:t>The</a:t>
            </a:r>
            <a:r>
              <a:rPr lang="en-US" baseline="0" dirty="0"/>
              <a:t> “market” doesn’t buy your product, people do. </a:t>
            </a:r>
          </a:p>
          <a:p>
            <a:r>
              <a:rPr lang="en-US" baseline="0" dirty="0"/>
              <a:t>It’s individuals that make the decision. We need to convince each one of them to buy our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1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recommendations from</a:t>
            </a:r>
            <a:r>
              <a:rPr lang="en-US" baseline="0" dirty="0"/>
              <a:t> reliable sources</a:t>
            </a:r>
          </a:p>
          <a:p>
            <a:r>
              <a:rPr lang="en-US" baseline="0" dirty="0"/>
              <a:t>Different VP = different customer: price, quality, convenience</a:t>
            </a:r>
          </a:p>
          <a:p>
            <a:r>
              <a:rPr lang="en-US" baseline="0" dirty="0"/>
              <a:t>Search</a:t>
            </a:r>
          </a:p>
          <a:p>
            <a:r>
              <a:rPr lang="en-US" baseline="0" dirty="0"/>
              <a:t>Ad = influence feelings and awareness</a:t>
            </a:r>
          </a:p>
          <a:p>
            <a:r>
              <a:rPr lang="en-US" baseline="0" dirty="0"/>
              <a:t>Customer relationship = e.g. brand loyalty or disloyalty </a:t>
            </a:r>
          </a:p>
          <a:p>
            <a:endParaRPr lang="en-US" dirty="0"/>
          </a:p>
          <a:p>
            <a:r>
              <a:rPr lang="en-US" dirty="0"/>
              <a:t>Awareness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Purchase</a:t>
            </a:r>
            <a:r>
              <a:rPr lang="en-US" baseline="0" dirty="0"/>
              <a:t> and activation</a:t>
            </a:r>
          </a:p>
          <a:p>
            <a:r>
              <a:rPr lang="en-US" baseline="0" dirty="0"/>
              <a:t>Delivery</a:t>
            </a:r>
          </a:p>
          <a:p>
            <a:r>
              <a:rPr lang="en-US" baseline="0" dirty="0"/>
              <a:t>After Sales and Retention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86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recommendations from</a:t>
            </a:r>
            <a:r>
              <a:rPr lang="en-US" baseline="0" dirty="0"/>
              <a:t> reliable sources</a:t>
            </a:r>
          </a:p>
          <a:p>
            <a:r>
              <a:rPr lang="en-US" baseline="0" dirty="0"/>
              <a:t>Different VP = different customer: price, quality, convenience</a:t>
            </a:r>
          </a:p>
          <a:p>
            <a:r>
              <a:rPr lang="en-US" baseline="0" dirty="0"/>
              <a:t>Search</a:t>
            </a:r>
          </a:p>
          <a:p>
            <a:r>
              <a:rPr lang="en-US" baseline="0" dirty="0"/>
              <a:t>Ad = influence feelings and awareness</a:t>
            </a:r>
          </a:p>
          <a:p>
            <a:r>
              <a:rPr lang="en-US" baseline="0" dirty="0"/>
              <a:t>Customer relationship = e.g. brand loyalty or disloyalty </a:t>
            </a:r>
          </a:p>
          <a:p>
            <a:endParaRPr lang="en-US" dirty="0"/>
          </a:p>
          <a:p>
            <a:r>
              <a:rPr lang="en-US" dirty="0"/>
              <a:t>Awareness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Purchase</a:t>
            </a:r>
            <a:r>
              <a:rPr lang="en-US" baseline="0" dirty="0"/>
              <a:t> and activation</a:t>
            </a:r>
          </a:p>
          <a:p>
            <a:r>
              <a:rPr lang="en-US" baseline="0" dirty="0"/>
              <a:t>Delivery</a:t>
            </a:r>
          </a:p>
          <a:p>
            <a:r>
              <a:rPr lang="en-US" baseline="0" dirty="0"/>
              <a:t>After Sales and Retention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39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recommendations from</a:t>
            </a:r>
            <a:r>
              <a:rPr lang="en-US" baseline="0" dirty="0"/>
              <a:t> reliable sources</a:t>
            </a:r>
          </a:p>
          <a:p>
            <a:r>
              <a:rPr lang="en-US" baseline="0" dirty="0"/>
              <a:t>Different VP = different customer: price, quality, convenience</a:t>
            </a:r>
          </a:p>
          <a:p>
            <a:r>
              <a:rPr lang="en-US" baseline="0" dirty="0"/>
              <a:t>Search</a:t>
            </a:r>
          </a:p>
          <a:p>
            <a:r>
              <a:rPr lang="en-US" baseline="0" dirty="0"/>
              <a:t>Ad = influence feelings and awareness</a:t>
            </a:r>
          </a:p>
          <a:p>
            <a:r>
              <a:rPr lang="en-US" baseline="0" dirty="0"/>
              <a:t>Customer relationship = e.g. brand loyalty or disloyalty </a:t>
            </a:r>
          </a:p>
          <a:p>
            <a:endParaRPr lang="en-US" dirty="0"/>
          </a:p>
          <a:p>
            <a:r>
              <a:rPr lang="en-US" dirty="0"/>
              <a:t>Awareness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Purchase</a:t>
            </a:r>
            <a:r>
              <a:rPr lang="en-US" baseline="0" dirty="0"/>
              <a:t> and activation</a:t>
            </a:r>
          </a:p>
          <a:p>
            <a:r>
              <a:rPr lang="en-US" baseline="0" dirty="0"/>
              <a:t>Delivery</a:t>
            </a:r>
          </a:p>
          <a:p>
            <a:r>
              <a:rPr lang="en-US" baseline="0" dirty="0"/>
              <a:t>After Sales and Retention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12B6-14A4-4F51-A814-199271B524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6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A736929-2626-49C2-BFF4-B9F7AC82AF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7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800" b="1" kern="1200" cap="all" spc="-45" baseline="0">
                <a:solidFill>
                  <a:schemeClr val="bg1"/>
                </a:solidFill>
                <a:latin typeface="Myriad Pro Cond" panose="020B05060304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B9F2698-2319-40B6-BAC5-C5AA0BE6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5DE929-49C7-4E5E-9626-E920F382A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71550"/>
            <a:ext cx="4572000" cy="4171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269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866C44-1E48-4181-8820-FC0BCB70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9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904AE-29AE-4C02-A6BB-0289B36688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68"/>
            <a:ext cx="9144000" cy="5141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3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64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114800" cy="3394472"/>
          </a:xfrm>
        </p:spPr>
        <p:txBody>
          <a:bodyPr/>
          <a:lstStyle>
            <a:lvl1pPr>
              <a:defRPr sz="2100"/>
            </a:lvl1pPr>
            <a:lvl2pPr>
              <a:buNone/>
              <a:defRPr sz="1800"/>
            </a:lvl2pPr>
            <a:lvl3pPr>
              <a:buNone/>
              <a:defRPr sz="1500"/>
            </a:lvl3pPr>
            <a:lvl4pPr>
              <a:buNone/>
              <a:defRPr sz="1350"/>
            </a:lvl4pPr>
            <a:lvl5pPr>
              <a:buNone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53840" cy="3394472"/>
          </a:xfrm>
        </p:spPr>
        <p:txBody>
          <a:bodyPr/>
          <a:lstStyle>
            <a:lvl1pPr>
              <a:defRPr sz="2100"/>
            </a:lvl1pPr>
            <a:lvl2pPr>
              <a:buNone/>
              <a:defRPr sz="1800"/>
            </a:lvl2pPr>
            <a:lvl3pPr>
              <a:buNone/>
              <a:defRPr sz="1500"/>
            </a:lvl3pPr>
            <a:lvl4pPr>
              <a:buNone/>
              <a:defRPr sz="1350"/>
            </a:lvl4pPr>
            <a:lvl5pPr>
              <a:buNone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9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14539"/>
            <a:ext cx="8940800" cy="628412"/>
          </a:xfrm>
        </p:spPr>
        <p:txBody>
          <a:bodyPr wrap="none" anchor="t" anchorCtr="0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3677"/>
            <a:ext cx="8839200" cy="4175284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defRPr sz="4400"/>
            </a:lvl1pPr>
            <a:lvl2pPr>
              <a:spcBef>
                <a:spcPts val="0"/>
              </a:spcBef>
              <a:buNone/>
              <a:defRPr sz="4000"/>
            </a:lvl2pPr>
            <a:lvl3pPr>
              <a:buNone/>
              <a:defRPr sz="4000"/>
            </a:lvl3pPr>
            <a:lvl4pPr>
              <a:buNone/>
              <a:defRPr sz="4000"/>
            </a:lvl4pPr>
            <a:lvl5pPr>
              <a:buNone/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9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4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000" b="0" cap="all" spc="-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3200" b="1" cap="all" spc="90" baseline="0">
                <a:solidFill>
                  <a:schemeClr val="tx2"/>
                </a:solidFill>
                <a:latin typeface="Myriad Pro Cond" panose="020B0506030403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/>
          <a:lstStyle/>
          <a:p>
            <a:fld id="{4DA853A1-C4A9-4BE3-8E42-B98A99992038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391850" y="4368487"/>
            <a:ext cx="986791" cy="365125"/>
          </a:xfrm>
          <a:prstGeom prst="rect">
            <a:avLst/>
          </a:prstGeom>
        </p:spPr>
        <p:txBody>
          <a:bodyPr/>
          <a:lstStyle/>
          <a:p>
            <a:fld id="{A0E99B6D-0AED-4A88-B628-4EEC143C00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71550"/>
            <a:ext cx="9144000" cy="417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6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3" r:id="rId5"/>
    <p:sldLayoutId id="2147483744" r:id="rId6"/>
    <p:sldLayoutId id="2147483745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4400" b="1" kern="1200" cap="all" spc="-45" baseline="0">
          <a:solidFill>
            <a:srgbClr val="FFFF00"/>
          </a:solidFill>
          <a:latin typeface="Myriad Pro Cond" panose="020B0506030403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spcAft>
          <a:spcPts val="450"/>
        </a:spcAft>
        <a:buFont typeface="Arial" pitchFamily="34" charset="0"/>
        <a:buNone/>
        <a:defRPr sz="4400" b="1" kern="1200">
          <a:solidFill>
            <a:schemeClr val="bg1"/>
          </a:solidFill>
          <a:latin typeface="Myriad Pro Cond" panose="020B0506030403020204" pitchFamily="34" charset="0"/>
          <a:ea typeface="+mn-ea"/>
          <a:cs typeface="+mn-cs"/>
        </a:defRPr>
      </a:lvl1pPr>
      <a:lvl2pPr marL="205740" indent="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4400" kern="1200">
          <a:solidFill>
            <a:schemeClr val="bg1"/>
          </a:solidFill>
          <a:latin typeface="Myriad Pro Cond" panose="020B05060304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4000" kern="1200">
          <a:solidFill>
            <a:schemeClr val="bg1"/>
          </a:solidFill>
          <a:latin typeface="Myriad Pro Cond" panose="020B0506030403020204" pitchFamily="34" charset="0"/>
          <a:ea typeface="+mn-ea"/>
          <a:cs typeface="+mn-cs"/>
        </a:defRPr>
      </a:lvl3pPr>
      <a:lvl4pPr marL="1028700" indent="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4000" kern="1200">
          <a:solidFill>
            <a:schemeClr val="bg1"/>
          </a:solidFill>
          <a:latin typeface="Myriad Pro Cond" panose="020B0506030403020204" pitchFamily="34" charset="0"/>
          <a:ea typeface="+mn-ea"/>
          <a:cs typeface="+mn-cs"/>
        </a:defRPr>
      </a:lvl4pPr>
      <a:lvl5pPr marL="1371600" indent="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4000" kern="1200" baseline="0">
          <a:solidFill>
            <a:schemeClr val="bg1"/>
          </a:solidFill>
          <a:latin typeface="Myriad Pro Cond" panose="020B05060304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0" y="2800350"/>
            <a:ext cx="4191000" cy="2343150"/>
          </a:xfrm>
          <a:custGeom>
            <a:avLst/>
            <a:gdLst>
              <a:gd name="connsiteX0" fmla="*/ 0 w 4191000"/>
              <a:gd name="connsiteY0" fmla="*/ 0 h 2343150"/>
              <a:gd name="connsiteX1" fmla="*/ 556804 w 4191000"/>
              <a:gd name="connsiteY1" fmla="*/ 0 h 2343150"/>
              <a:gd name="connsiteX2" fmla="*/ 1113609 w 4191000"/>
              <a:gd name="connsiteY2" fmla="*/ 0 h 2343150"/>
              <a:gd name="connsiteX3" fmla="*/ 1712323 w 4191000"/>
              <a:gd name="connsiteY3" fmla="*/ 0 h 2343150"/>
              <a:gd name="connsiteX4" fmla="*/ 2227217 w 4191000"/>
              <a:gd name="connsiteY4" fmla="*/ 0 h 2343150"/>
              <a:gd name="connsiteX5" fmla="*/ 2825931 w 4191000"/>
              <a:gd name="connsiteY5" fmla="*/ 0 h 2343150"/>
              <a:gd name="connsiteX6" fmla="*/ 3424646 w 4191000"/>
              <a:gd name="connsiteY6" fmla="*/ 0 h 2343150"/>
              <a:gd name="connsiteX7" fmla="*/ 4191000 w 4191000"/>
              <a:gd name="connsiteY7" fmla="*/ 0 h 2343150"/>
              <a:gd name="connsiteX8" fmla="*/ 4191000 w 4191000"/>
              <a:gd name="connsiteY8" fmla="*/ 515493 h 2343150"/>
              <a:gd name="connsiteX9" fmla="*/ 4191000 w 4191000"/>
              <a:gd name="connsiteY9" fmla="*/ 1148144 h 2343150"/>
              <a:gd name="connsiteX10" fmla="*/ 4191000 w 4191000"/>
              <a:gd name="connsiteY10" fmla="*/ 1710500 h 2343150"/>
              <a:gd name="connsiteX11" fmla="*/ 4191000 w 4191000"/>
              <a:gd name="connsiteY11" fmla="*/ 2343150 h 2343150"/>
              <a:gd name="connsiteX12" fmla="*/ 3508466 w 4191000"/>
              <a:gd name="connsiteY12" fmla="*/ 2343150 h 2343150"/>
              <a:gd name="connsiteX13" fmla="*/ 2951661 w 4191000"/>
              <a:gd name="connsiteY13" fmla="*/ 2343150 h 2343150"/>
              <a:gd name="connsiteX14" fmla="*/ 2352947 w 4191000"/>
              <a:gd name="connsiteY14" fmla="*/ 2343150 h 2343150"/>
              <a:gd name="connsiteX15" fmla="*/ 1670413 w 4191000"/>
              <a:gd name="connsiteY15" fmla="*/ 2343150 h 2343150"/>
              <a:gd name="connsiteX16" fmla="*/ 1113609 w 4191000"/>
              <a:gd name="connsiteY16" fmla="*/ 2343150 h 2343150"/>
              <a:gd name="connsiteX17" fmla="*/ 0 w 4191000"/>
              <a:gd name="connsiteY17" fmla="*/ 2343150 h 2343150"/>
              <a:gd name="connsiteX18" fmla="*/ 0 w 4191000"/>
              <a:gd name="connsiteY18" fmla="*/ 1710500 h 2343150"/>
              <a:gd name="connsiteX19" fmla="*/ 0 w 4191000"/>
              <a:gd name="connsiteY19" fmla="*/ 1148144 h 2343150"/>
              <a:gd name="connsiteX20" fmla="*/ 0 w 4191000"/>
              <a:gd name="connsiteY20" fmla="*/ 609219 h 2343150"/>
              <a:gd name="connsiteX21" fmla="*/ 0 w 4191000"/>
              <a:gd name="connsiteY21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91000" h="2343150" extrusionOk="0">
                <a:moveTo>
                  <a:pt x="0" y="0"/>
                </a:moveTo>
                <a:cubicBezTo>
                  <a:pt x="198817" y="-38458"/>
                  <a:pt x="426555" y="38370"/>
                  <a:pt x="556804" y="0"/>
                </a:cubicBezTo>
                <a:cubicBezTo>
                  <a:pt x="687053" y="-38370"/>
                  <a:pt x="919725" y="7869"/>
                  <a:pt x="1113609" y="0"/>
                </a:cubicBezTo>
                <a:cubicBezTo>
                  <a:pt x="1307493" y="-7869"/>
                  <a:pt x="1572046" y="55181"/>
                  <a:pt x="1712323" y="0"/>
                </a:cubicBezTo>
                <a:cubicBezTo>
                  <a:pt x="1852600" y="-55181"/>
                  <a:pt x="2034653" y="38382"/>
                  <a:pt x="2227217" y="0"/>
                </a:cubicBezTo>
                <a:cubicBezTo>
                  <a:pt x="2419781" y="-38382"/>
                  <a:pt x="2634580" y="35074"/>
                  <a:pt x="2825931" y="0"/>
                </a:cubicBezTo>
                <a:cubicBezTo>
                  <a:pt x="3017282" y="-35074"/>
                  <a:pt x="3126990" y="40962"/>
                  <a:pt x="3424646" y="0"/>
                </a:cubicBezTo>
                <a:cubicBezTo>
                  <a:pt x="3722303" y="-40962"/>
                  <a:pt x="4024019" y="82284"/>
                  <a:pt x="4191000" y="0"/>
                </a:cubicBezTo>
                <a:cubicBezTo>
                  <a:pt x="4235078" y="139410"/>
                  <a:pt x="4142878" y="258475"/>
                  <a:pt x="4191000" y="515493"/>
                </a:cubicBezTo>
                <a:cubicBezTo>
                  <a:pt x="4239122" y="772511"/>
                  <a:pt x="4150560" y="909540"/>
                  <a:pt x="4191000" y="1148144"/>
                </a:cubicBezTo>
                <a:cubicBezTo>
                  <a:pt x="4231440" y="1386748"/>
                  <a:pt x="4135691" y="1527928"/>
                  <a:pt x="4191000" y="1710500"/>
                </a:cubicBezTo>
                <a:cubicBezTo>
                  <a:pt x="4246309" y="1893072"/>
                  <a:pt x="4146019" y="2112561"/>
                  <a:pt x="4191000" y="2343150"/>
                </a:cubicBezTo>
                <a:cubicBezTo>
                  <a:pt x="3876292" y="2377592"/>
                  <a:pt x="3749657" y="2277292"/>
                  <a:pt x="3508466" y="2343150"/>
                </a:cubicBezTo>
                <a:cubicBezTo>
                  <a:pt x="3267275" y="2409008"/>
                  <a:pt x="3102708" y="2295985"/>
                  <a:pt x="2951661" y="2343150"/>
                </a:cubicBezTo>
                <a:cubicBezTo>
                  <a:pt x="2800614" y="2390315"/>
                  <a:pt x="2536026" y="2298771"/>
                  <a:pt x="2352947" y="2343150"/>
                </a:cubicBezTo>
                <a:cubicBezTo>
                  <a:pt x="2169868" y="2387529"/>
                  <a:pt x="1938190" y="2295356"/>
                  <a:pt x="1670413" y="2343150"/>
                </a:cubicBezTo>
                <a:cubicBezTo>
                  <a:pt x="1402636" y="2390944"/>
                  <a:pt x="1289965" y="2281605"/>
                  <a:pt x="1113609" y="2343150"/>
                </a:cubicBezTo>
                <a:cubicBezTo>
                  <a:pt x="937253" y="2404695"/>
                  <a:pt x="409479" y="2241049"/>
                  <a:pt x="0" y="2343150"/>
                </a:cubicBezTo>
                <a:cubicBezTo>
                  <a:pt x="-30899" y="2057937"/>
                  <a:pt x="3022" y="1878867"/>
                  <a:pt x="0" y="1710500"/>
                </a:cubicBezTo>
                <a:cubicBezTo>
                  <a:pt x="-3022" y="1542133"/>
                  <a:pt x="5392" y="1300788"/>
                  <a:pt x="0" y="1148144"/>
                </a:cubicBezTo>
                <a:cubicBezTo>
                  <a:pt x="-5392" y="995500"/>
                  <a:pt x="59646" y="827248"/>
                  <a:pt x="0" y="609219"/>
                </a:cubicBezTo>
                <a:cubicBezTo>
                  <a:pt x="-59646" y="391191"/>
                  <a:pt x="38110" y="181687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3891100832"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Welcome!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4191000" cy="6731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Entrepreneurship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in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Entertainment Technology</a:t>
            </a:r>
          </a:p>
        </p:txBody>
      </p:sp>
    </p:spTree>
    <p:extLst>
      <p:ext uri="{BB962C8B-B14F-4D97-AF65-F5344CB8AC3E}">
        <p14:creationId xmlns:p14="http://schemas.microsoft.com/office/powerpoint/2010/main" val="260503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3350"/>
            <a:ext cx="737649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544578"/>
            <a:ext cx="1435608" cy="15240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2084126"/>
            <a:ext cx="1447800" cy="1554423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572000" y="971550"/>
            <a:ext cx="2718446" cy="2540508"/>
            <a:chOff x="4459782" y="1497874"/>
            <a:chExt cx="3231846" cy="308327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Circular Arrow 9"/>
            <p:cNvSpPr/>
            <p:nvPr/>
          </p:nvSpPr>
          <p:spPr>
            <a:xfrm>
              <a:off x="4459782" y="1497874"/>
              <a:ext cx="3231846" cy="3083270"/>
            </a:xfrm>
            <a:prstGeom prst="circularArrow">
              <a:avLst>
                <a:gd name="adj1" fmla="val 8566"/>
                <a:gd name="adj2" fmla="val 1100042"/>
                <a:gd name="adj3" fmla="val 18736669"/>
                <a:gd name="adj4" fmla="val 12955403"/>
                <a:gd name="adj5" fmla="val 91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ircular Arrow 11"/>
            <p:cNvSpPr/>
            <p:nvPr/>
          </p:nvSpPr>
          <p:spPr>
            <a:xfrm flipV="1">
              <a:off x="4459782" y="1497874"/>
              <a:ext cx="3231846" cy="3083270"/>
            </a:xfrm>
            <a:prstGeom prst="circularArrow">
              <a:avLst>
                <a:gd name="adj1" fmla="val 8566"/>
                <a:gd name="adj2" fmla="val 1100042"/>
                <a:gd name="adj3" fmla="val 18736669"/>
                <a:gd name="adj4" fmla="val 12955403"/>
                <a:gd name="adj5" fmla="val 91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60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19796D-CF19-4071-B6CE-075AFF380BEA}"/>
              </a:ext>
            </a:extLst>
          </p:cNvPr>
          <p:cNvGrpSpPr/>
          <p:nvPr/>
        </p:nvGrpSpPr>
        <p:grpSpPr>
          <a:xfrm>
            <a:off x="152399" y="133349"/>
            <a:ext cx="3918763" cy="2590801"/>
            <a:chOff x="838199" y="133350"/>
            <a:chExt cx="7376493" cy="4876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133350"/>
              <a:ext cx="7376493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257800" y="544578"/>
              <a:ext cx="1435608" cy="1524000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57800" y="2084126"/>
              <a:ext cx="1447800" cy="1554423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572000" y="971550"/>
              <a:ext cx="2718446" cy="2540508"/>
              <a:chOff x="4459782" y="1497874"/>
              <a:chExt cx="3231846" cy="308327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0" name="Circular Arrow 9"/>
              <p:cNvSpPr/>
              <p:nvPr/>
            </p:nvSpPr>
            <p:spPr>
              <a:xfrm>
                <a:off x="4459782" y="1497874"/>
                <a:ext cx="3231846" cy="3083270"/>
              </a:xfrm>
              <a:prstGeom prst="circularArrow">
                <a:avLst>
                  <a:gd name="adj1" fmla="val 8566"/>
                  <a:gd name="adj2" fmla="val 1100042"/>
                  <a:gd name="adj3" fmla="val 18736669"/>
                  <a:gd name="adj4" fmla="val 12955403"/>
                  <a:gd name="adj5" fmla="val 91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ircular Arrow 11"/>
              <p:cNvSpPr/>
              <p:nvPr/>
            </p:nvSpPr>
            <p:spPr>
              <a:xfrm flipV="1">
                <a:off x="4459782" y="1497874"/>
                <a:ext cx="3231846" cy="3083270"/>
              </a:xfrm>
              <a:prstGeom prst="circularArrow">
                <a:avLst>
                  <a:gd name="adj1" fmla="val 8566"/>
                  <a:gd name="adj2" fmla="val 1100042"/>
                  <a:gd name="adj3" fmla="val 18736669"/>
                  <a:gd name="adj4" fmla="val 12955403"/>
                  <a:gd name="adj5" fmla="val 91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081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69675B-22D0-4F86-9179-D8371E4E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Phases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8205-C7B0-4E65-9657-365D0E4BA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Awareness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Purchase</a:t>
            </a:r>
          </a:p>
          <a:p>
            <a:r>
              <a:rPr lang="en-US" dirty="0"/>
              <a:t>Delivery</a:t>
            </a:r>
          </a:p>
          <a:p>
            <a:r>
              <a:rPr lang="en-US" dirty="0"/>
              <a:t>After Sales</a:t>
            </a:r>
          </a:p>
        </p:txBody>
      </p:sp>
    </p:spTree>
    <p:extLst>
      <p:ext uri="{BB962C8B-B14F-4D97-AF65-F5344CB8AC3E}">
        <p14:creationId xmlns:p14="http://schemas.microsoft.com/office/powerpoint/2010/main" val="335581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Phases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A00F0997-CDC2-44E3-9D3F-AF4220041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Awareness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D608D-327B-4704-B446-B8DE954F7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550"/>
            <a:ext cx="2616200" cy="1962150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35C13D1A-6EC6-4F8B-9EA2-04495D657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561471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69675B-22D0-4F86-9179-D8371E4E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Phases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8205-C7B0-4E65-9657-365D0E4BA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Awareness</a:t>
            </a:r>
          </a:p>
          <a:p>
            <a:r>
              <a:rPr lang="en-US" dirty="0"/>
              <a:t>Evaluation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D9C76DAB-05D1-4F08-83FA-994B38D9F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315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9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69675B-22D0-4F86-9179-D8371E4E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Phases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8205-C7B0-4E65-9657-365D0E4BA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Awareness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Purchase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A807F13-5509-499B-A3DF-F582DF389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287655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0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range, vector graphics&#10;&#10;Description automatically generated">
            <a:extLst>
              <a:ext uri="{FF2B5EF4-FFF2-40B4-BE49-F238E27FC236}">
                <a16:creationId xmlns:a16="http://schemas.microsoft.com/office/drawing/2014/main" id="{10E96C6B-7121-498A-AE4C-9AA185B62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57550"/>
            <a:ext cx="2667000" cy="2000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69675B-22D0-4F86-9179-D8371E4E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Phases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8205-C7B0-4E65-9657-365D0E4BA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Awareness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Purchase</a:t>
            </a:r>
          </a:p>
          <a:p>
            <a:r>
              <a:rPr lang="en-US" dirty="0"/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4000190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5C92CF-B33E-44ED-9B6F-C1134154A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2800350"/>
            <a:ext cx="2762250" cy="2762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69675B-22D0-4F86-9179-D8371E4E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Phases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8205-C7B0-4E65-9657-365D0E4BA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Awareness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Purchase</a:t>
            </a:r>
          </a:p>
          <a:p>
            <a:r>
              <a:rPr lang="en-US" dirty="0"/>
              <a:t>Delivery</a:t>
            </a:r>
          </a:p>
          <a:p>
            <a:r>
              <a:rPr lang="en-US" dirty="0"/>
              <a:t>After Sales</a:t>
            </a:r>
          </a:p>
        </p:txBody>
      </p:sp>
    </p:spTree>
    <p:extLst>
      <p:ext uri="{BB962C8B-B14F-4D97-AF65-F5344CB8AC3E}">
        <p14:creationId xmlns:p14="http://schemas.microsoft.com/office/powerpoint/2010/main" val="731542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69675B-22D0-4F86-9179-D8371E4E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Phases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8205-C7B0-4E65-9657-365D0E4BA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Awareness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Purchase</a:t>
            </a:r>
          </a:p>
          <a:p>
            <a:r>
              <a:rPr lang="en-US" dirty="0"/>
              <a:t>Delivery</a:t>
            </a:r>
          </a:p>
          <a:p>
            <a:r>
              <a:rPr lang="en-US" dirty="0"/>
              <a:t>After Sales/Retention</a:t>
            </a:r>
          </a:p>
        </p:txBody>
      </p:sp>
    </p:spTree>
    <p:extLst>
      <p:ext uri="{BB962C8B-B14F-4D97-AF65-F5344CB8AC3E}">
        <p14:creationId xmlns:p14="http://schemas.microsoft.com/office/powerpoint/2010/main" val="161641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07DC-18FF-4041-B85E-3DAB6690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Funnel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9481383-A918-4973-AF73-2DF9175E0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819150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0" y="971550"/>
            <a:ext cx="4114800" cy="4171950"/>
          </a:xfrm>
        </p:spPr>
        <p:txBody>
          <a:bodyPr anchor="t">
            <a:normAutofit/>
          </a:bodyPr>
          <a:lstStyle/>
          <a:p>
            <a:r>
              <a:rPr lang="en-US" dirty="0"/>
              <a:t>CUSTOMERS</a:t>
            </a:r>
          </a:p>
        </p:txBody>
      </p:sp>
    </p:spTree>
    <p:extLst>
      <p:ext uri="{BB962C8B-B14F-4D97-AF65-F5344CB8AC3E}">
        <p14:creationId xmlns:p14="http://schemas.microsoft.com/office/powerpoint/2010/main" val="2538848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7E4B06-EC98-49CB-853B-E392EB604E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90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Customer acquisition cost (CAC)</a:t>
            </a:r>
          </a:p>
          <a:p>
            <a:r>
              <a:rPr lang="en-US" dirty="0"/>
              <a:t>Lifetime customer value (LCV)</a:t>
            </a:r>
          </a:p>
          <a:p>
            <a:r>
              <a:rPr lang="en-US" dirty="0"/>
              <a:t>LCV/CAC</a:t>
            </a:r>
          </a:p>
          <a:p>
            <a:r>
              <a:rPr lang="en-US" dirty="0"/>
              <a:t>Churn</a:t>
            </a:r>
          </a:p>
          <a:p>
            <a:r>
              <a:rPr lang="en-US" dirty="0"/>
              <a:t>Referral value</a:t>
            </a:r>
          </a:p>
        </p:txBody>
      </p:sp>
    </p:spTree>
    <p:extLst>
      <p:ext uri="{BB962C8B-B14F-4D97-AF65-F5344CB8AC3E}">
        <p14:creationId xmlns:p14="http://schemas.microsoft.com/office/powerpoint/2010/main" val="6963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7799C6-919E-4B68-A12E-738A473FB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39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algn="ctr"/>
            <a:r>
              <a:rPr lang="en-US" sz="9600" dirty="0">
                <a:latin typeface="+mj-lt"/>
              </a:rPr>
              <a:t>DOMINATE</a:t>
            </a:r>
            <a:r>
              <a:rPr lang="en-US" sz="5400" dirty="0"/>
              <a:t> </a:t>
            </a:r>
          </a:p>
          <a:p>
            <a:pPr algn="ctr"/>
            <a:r>
              <a:rPr lang="en-US" sz="1800" dirty="0"/>
              <a:t>a small market first.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71550"/>
          </a:xfrm>
        </p:spPr>
        <p:txBody>
          <a:bodyPr/>
          <a:lstStyle/>
          <a:p>
            <a:r>
              <a:rPr lang="en-US" dirty="0"/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3557879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10x growth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10 customers</a:t>
            </a:r>
          </a:p>
          <a:p>
            <a:r>
              <a:rPr lang="en-US" dirty="0"/>
              <a:t>100 customers</a:t>
            </a:r>
          </a:p>
          <a:p>
            <a:r>
              <a:rPr lang="en-US" dirty="0"/>
              <a:t>1,000 customers</a:t>
            </a:r>
          </a:p>
          <a:p>
            <a:r>
              <a:rPr lang="en-US" dirty="0"/>
              <a:t>10,000 customers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49424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" b="-2825"/>
          <a:stretch/>
        </p:blipFill>
        <p:spPr bwMode="auto">
          <a:xfrm>
            <a:off x="1600962" y="1371600"/>
            <a:ext cx="59055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8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27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7 Minutes</a:t>
            </a:r>
          </a:p>
          <a:p>
            <a:r>
              <a:rPr lang="en-US" dirty="0"/>
              <a:t>Talk to potential users; present results</a:t>
            </a:r>
          </a:p>
          <a:p>
            <a:r>
              <a:rPr lang="en-US" dirty="0"/>
              <a:t>Present your customer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Who is your customer?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Awareness, Evaluation, Purchase and Activation, Delivery, After Sales?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do your customers want? (Not what are you selling them)</a:t>
            </a:r>
          </a:p>
          <a:p>
            <a:r>
              <a:rPr lang="en-US" dirty="0"/>
              <a:t>How are you going to attract your core audience?</a:t>
            </a:r>
          </a:p>
        </p:txBody>
      </p:sp>
    </p:spTree>
    <p:extLst>
      <p:ext uri="{BB962C8B-B14F-4D97-AF65-F5344CB8AC3E}">
        <p14:creationId xmlns:p14="http://schemas.microsoft.com/office/powerpoint/2010/main" val="1553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3350"/>
            <a:ext cx="737649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08940" y="544577"/>
            <a:ext cx="1435608" cy="3093971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544578"/>
            <a:ext cx="1447800" cy="308486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26445" y="3638548"/>
            <a:ext cx="3626955" cy="1143002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funnel chart&#10;&#10;Description automatically generated">
            <a:extLst>
              <a:ext uri="{FF2B5EF4-FFF2-40B4-BE49-F238E27FC236}">
                <a16:creationId xmlns:a16="http://schemas.microsoft.com/office/drawing/2014/main" id="{CEFCABB9-95AD-44B9-8DD7-510F3F5D7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505200" cy="262890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30AF1008-E7BB-47B3-A2DC-701A84F150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6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3350"/>
            <a:ext cx="737649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544578"/>
            <a:ext cx="1435608" cy="15240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2084126"/>
            <a:ext cx="1447800" cy="1554423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572000" y="971550"/>
            <a:ext cx="2718446" cy="2540508"/>
            <a:chOff x="4459782" y="1497874"/>
            <a:chExt cx="3231846" cy="308327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Circular Arrow 9"/>
            <p:cNvSpPr/>
            <p:nvPr/>
          </p:nvSpPr>
          <p:spPr>
            <a:xfrm>
              <a:off x="4459782" y="1497874"/>
              <a:ext cx="3231846" cy="3083270"/>
            </a:xfrm>
            <a:prstGeom prst="circularArrow">
              <a:avLst>
                <a:gd name="adj1" fmla="val 8566"/>
                <a:gd name="adj2" fmla="val 1100042"/>
                <a:gd name="adj3" fmla="val 18736669"/>
                <a:gd name="adj4" fmla="val 12955403"/>
                <a:gd name="adj5" fmla="val 91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ircular Arrow 11"/>
            <p:cNvSpPr/>
            <p:nvPr/>
          </p:nvSpPr>
          <p:spPr>
            <a:xfrm flipV="1">
              <a:off x="4459782" y="1497874"/>
              <a:ext cx="3231846" cy="3083270"/>
            </a:xfrm>
            <a:prstGeom prst="circularArrow">
              <a:avLst>
                <a:gd name="adj1" fmla="val 8566"/>
                <a:gd name="adj2" fmla="val 1100042"/>
                <a:gd name="adj3" fmla="val 18736669"/>
                <a:gd name="adj4" fmla="val 12955403"/>
                <a:gd name="adj5" fmla="val 91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82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07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What’s the last product you bought? </a:t>
            </a:r>
          </a:p>
          <a:p>
            <a:pPr lvl="0"/>
            <a:r>
              <a:rPr lang="en-US" dirty="0"/>
              <a:t>Why that one instead of a competing one?</a:t>
            </a:r>
          </a:p>
        </p:txBody>
      </p:sp>
    </p:spTree>
    <p:extLst>
      <p:ext uri="{BB962C8B-B14F-4D97-AF65-F5344CB8AC3E}">
        <p14:creationId xmlns:p14="http://schemas.microsoft.com/office/powerpoint/2010/main" val="7673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What’s the last app you downloaded? </a:t>
            </a:r>
          </a:p>
          <a:p>
            <a:pPr lvl="0"/>
            <a:r>
              <a:rPr lang="en-US" dirty="0"/>
              <a:t>Why? </a:t>
            </a:r>
          </a:p>
          <a:p>
            <a:pPr lvl="0"/>
            <a:r>
              <a:rPr lang="en-US" dirty="0"/>
              <a:t>How did you find it?</a:t>
            </a:r>
          </a:p>
        </p:txBody>
      </p:sp>
    </p:spTree>
    <p:extLst>
      <p:ext uri="{BB962C8B-B14F-4D97-AF65-F5344CB8AC3E}">
        <p14:creationId xmlns:p14="http://schemas.microsoft.com/office/powerpoint/2010/main" val="19022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/>
          <a:lstStyle/>
          <a:p>
            <a:r>
              <a:rPr lang="en-US" dirty="0"/>
              <a:t>In class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0" y="971550"/>
            <a:ext cx="4572000" cy="417195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What company will you never buy a product from again? </a:t>
            </a:r>
          </a:p>
          <a:p>
            <a:pPr lvl="0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5433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 zoom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 zoom theme" id="{AEEED4AE-6422-46EA-AEFF-93903A1B658E}" vid="{B2DBAA73-3942-4909-9D61-B71DE5706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6149</TotalTime>
  <Words>1500</Words>
  <Application>Microsoft Office PowerPoint</Application>
  <PresentationFormat>On-screen Show (16:9)</PresentationFormat>
  <Paragraphs>264</Paragraphs>
  <Slides>28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Myriad Pro Cond</vt:lpstr>
      <vt:lpstr>wide zoom theme</vt:lpstr>
      <vt:lpstr>Entrepreneurship  in  Entertainment Technology</vt:lpstr>
      <vt:lpstr>Today’s Agenda</vt:lpstr>
      <vt:lpstr>PowerPoint Presentation</vt:lpstr>
      <vt:lpstr>PowerPoint Presentation</vt:lpstr>
      <vt:lpstr>PowerPoint Presentation</vt:lpstr>
      <vt:lpstr>PowerPoint Presentation</vt:lpstr>
      <vt:lpstr>In class research</vt:lpstr>
      <vt:lpstr>In class research</vt:lpstr>
      <vt:lpstr>In class research</vt:lpstr>
      <vt:lpstr>PowerPoint Presentation</vt:lpstr>
      <vt:lpstr>PowerPoint Presentation</vt:lpstr>
      <vt:lpstr>Customer Phases</vt:lpstr>
      <vt:lpstr>Customer Phases</vt:lpstr>
      <vt:lpstr>Customer Phases</vt:lpstr>
      <vt:lpstr>Customer Phases</vt:lpstr>
      <vt:lpstr>Customer Phases</vt:lpstr>
      <vt:lpstr>Customer Phases</vt:lpstr>
      <vt:lpstr>Customer Phases</vt:lpstr>
      <vt:lpstr>Sales Funnel</vt:lpstr>
      <vt:lpstr>Metrics</vt:lpstr>
      <vt:lpstr>metrics</vt:lpstr>
      <vt:lpstr>Some advice</vt:lpstr>
      <vt:lpstr>focus</vt:lpstr>
      <vt:lpstr>10x growth strategy</vt:lpstr>
      <vt:lpstr>example</vt:lpstr>
      <vt:lpstr>Next Class</vt:lpstr>
      <vt:lpstr>Presentations</vt:lpstr>
      <vt:lpstr>Whiteboarding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</dc:creator>
  <cp:lastModifiedBy>Carl O Rosendahl</cp:lastModifiedBy>
  <cp:revision>371</cp:revision>
  <cp:lastPrinted>2011-01-27T16:55:01Z</cp:lastPrinted>
  <dcterms:created xsi:type="dcterms:W3CDTF">2011-01-09T21:57:41Z</dcterms:created>
  <dcterms:modified xsi:type="dcterms:W3CDTF">2021-02-18T19:54:15Z</dcterms:modified>
</cp:coreProperties>
</file>