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9"/>
  </p:notesMasterIdLst>
  <p:handoutMasterIdLst>
    <p:handoutMasterId r:id="rId60"/>
  </p:handoutMasterIdLst>
  <p:sldIdLst>
    <p:sldId id="409" r:id="rId2"/>
    <p:sldId id="392" r:id="rId3"/>
    <p:sldId id="273" r:id="rId4"/>
    <p:sldId id="410" r:id="rId5"/>
    <p:sldId id="320" r:id="rId6"/>
    <p:sldId id="301" r:id="rId7"/>
    <p:sldId id="414" r:id="rId8"/>
    <p:sldId id="416" r:id="rId9"/>
    <p:sldId id="415" r:id="rId10"/>
    <p:sldId id="419" r:id="rId11"/>
    <p:sldId id="407" r:id="rId12"/>
    <p:sldId id="420" r:id="rId13"/>
    <p:sldId id="421" r:id="rId14"/>
    <p:sldId id="422" r:id="rId15"/>
    <p:sldId id="413" r:id="rId16"/>
    <p:sldId id="412" r:id="rId17"/>
    <p:sldId id="411" r:id="rId18"/>
    <p:sldId id="297" r:id="rId19"/>
    <p:sldId id="355" r:id="rId20"/>
    <p:sldId id="303" r:id="rId21"/>
    <p:sldId id="406" r:id="rId22"/>
    <p:sldId id="377" r:id="rId23"/>
    <p:sldId id="314" r:id="rId24"/>
    <p:sldId id="340" r:id="rId25"/>
    <p:sldId id="389" r:id="rId26"/>
    <p:sldId id="408" r:id="rId27"/>
    <p:sldId id="424" r:id="rId28"/>
    <p:sldId id="423" r:id="rId29"/>
    <p:sldId id="353" r:id="rId30"/>
    <p:sldId id="386" r:id="rId31"/>
    <p:sldId id="385" r:id="rId32"/>
    <p:sldId id="319" r:id="rId33"/>
    <p:sldId id="417" r:id="rId34"/>
    <p:sldId id="388" r:id="rId35"/>
    <p:sldId id="390" r:id="rId36"/>
    <p:sldId id="366" r:id="rId37"/>
    <p:sldId id="318" r:id="rId38"/>
    <p:sldId id="381" r:id="rId39"/>
    <p:sldId id="287" r:id="rId40"/>
    <p:sldId id="323" r:id="rId41"/>
    <p:sldId id="361" r:id="rId42"/>
    <p:sldId id="329" r:id="rId43"/>
    <p:sldId id="350" r:id="rId44"/>
    <p:sldId id="382" r:id="rId45"/>
    <p:sldId id="375" r:id="rId46"/>
    <p:sldId id="293" r:id="rId47"/>
    <p:sldId id="425" r:id="rId48"/>
    <p:sldId id="286" r:id="rId49"/>
    <p:sldId id="426" r:id="rId50"/>
    <p:sldId id="429" r:id="rId51"/>
    <p:sldId id="428" r:id="rId52"/>
    <p:sldId id="430" r:id="rId53"/>
    <p:sldId id="431" r:id="rId54"/>
    <p:sldId id="432" r:id="rId55"/>
    <p:sldId id="279" r:id="rId56"/>
    <p:sldId id="271" r:id="rId57"/>
    <p:sldId id="391" r:id="rId58"/>
  </p:sldIdLst>
  <p:sldSz cx="9144000" cy="5143500" type="screen16x9"/>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47">
          <p15:clr>
            <a:srgbClr val="A4A3A4"/>
          </p15:clr>
        </p15:guide>
        <p15:guide id="2" pos="22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89871"/>
    <a:srgbClr val="F5C864"/>
    <a:srgbClr val="E277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452" autoAdjust="0"/>
    <p:restoredTop sz="59159" autoAdjust="0"/>
  </p:normalViewPr>
  <p:slideViewPr>
    <p:cSldViewPr>
      <p:cViewPr varScale="1">
        <p:scale>
          <a:sx n="81" d="100"/>
          <a:sy n="81" d="100"/>
        </p:scale>
        <p:origin x="104" y="316"/>
      </p:cViewPr>
      <p:guideLst>
        <p:guide orient="horz" pos="1620"/>
        <p:guide pos="2880"/>
      </p:guideLst>
    </p:cSldViewPr>
  </p:slideViewPr>
  <p:outlineViewPr>
    <p:cViewPr>
      <p:scale>
        <a:sx n="33" d="100"/>
        <a:sy n="33" d="100"/>
      </p:scale>
      <p:origin x="0" y="-14928"/>
    </p:cViewPr>
  </p:outlineViewPr>
  <p:notesTextViewPr>
    <p:cViewPr>
      <p:scale>
        <a:sx n="3" d="2"/>
        <a:sy n="3" d="2"/>
      </p:scale>
      <p:origin x="0" y="0"/>
    </p:cViewPr>
  </p:notesTextViewPr>
  <p:sorterViewPr>
    <p:cViewPr varScale="1">
      <p:scale>
        <a:sx n="1" d="1"/>
        <a:sy n="1" d="1"/>
      </p:scale>
      <p:origin x="0" y="-7764"/>
    </p:cViewPr>
  </p:sorterViewPr>
  <p:notesViewPr>
    <p:cSldViewPr>
      <p:cViewPr varScale="1">
        <p:scale>
          <a:sx n="96" d="100"/>
          <a:sy n="96" d="100"/>
        </p:scale>
        <p:origin x="2148" y="52"/>
      </p:cViewPr>
      <p:guideLst>
        <p:guide orient="horz" pos="2947"/>
        <p:guide pos="22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887265"/>
            <a:ext cx="3056414" cy="467837"/>
          </a:xfrm>
          <a:prstGeom prst="rect">
            <a:avLst/>
          </a:prstGeom>
        </p:spPr>
        <p:txBody>
          <a:bodyPr vert="horz" lIns="93746" tIns="46873" rIns="93746" bIns="46873" rtlCol="0" anchor="b"/>
          <a:lstStyle>
            <a:lvl1pPr algn="l">
              <a:defRPr sz="1200"/>
            </a:lvl1pPr>
          </a:lstStyle>
          <a:p>
            <a:endParaRPr lang="en-US"/>
          </a:p>
        </p:txBody>
      </p:sp>
      <p:sp>
        <p:nvSpPr>
          <p:cNvPr id="5" name="Slide Number Placeholder 4"/>
          <p:cNvSpPr>
            <a:spLocks noGrp="1"/>
          </p:cNvSpPr>
          <p:nvPr>
            <p:ph type="sldNum" sz="quarter" idx="3"/>
          </p:nvPr>
        </p:nvSpPr>
        <p:spPr>
          <a:xfrm>
            <a:off x="3995218" y="8887265"/>
            <a:ext cx="3056414" cy="467837"/>
          </a:xfrm>
          <a:prstGeom prst="rect">
            <a:avLst/>
          </a:prstGeom>
        </p:spPr>
        <p:txBody>
          <a:bodyPr vert="horz" lIns="93746" tIns="46873" rIns="93746" bIns="46873" rtlCol="0" anchor="b"/>
          <a:lstStyle>
            <a:lvl1pPr algn="r">
              <a:defRPr sz="1200"/>
            </a:lvl1pPr>
          </a:lstStyle>
          <a:p>
            <a:fld id="{CB4D0B00-2CD5-40E7-A5A7-F67A9E908D6A}" type="slidenum">
              <a:rPr lang="en-US" smtClean="0"/>
              <a:pPr/>
              <a:t>‹#›</a:t>
            </a:fld>
            <a:endParaRPr lang="en-US"/>
          </a:p>
        </p:txBody>
      </p:sp>
      <p:sp>
        <p:nvSpPr>
          <p:cNvPr id="6" name="Header Placeholder 5"/>
          <p:cNvSpPr>
            <a:spLocks noGrp="1"/>
          </p:cNvSpPr>
          <p:nvPr>
            <p:ph type="hdr" sz="quarter"/>
          </p:nvPr>
        </p:nvSpPr>
        <p:spPr>
          <a:xfrm>
            <a:off x="3996211" y="0"/>
            <a:ext cx="3057053" cy="467998"/>
          </a:xfrm>
          <a:prstGeom prst="rect">
            <a:avLst/>
          </a:prstGeom>
        </p:spPr>
        <p:txBody>
          <a:bodyPr vert="horz" lIns="92354" tIns="46177" rIns="92354" bIns="46177" rtlCol="0"/>
          <a:lstStyle>
            <a:lvl1pPr algn="l">
              <a:defRPr sz="1200"/>
            </a:lvl1pPr>
          </a:lstStyle>
          <a:p>
            <a:pPr algn="r"/>
            <a:r>
              <a:rPr lang="en-US" sz="1600" dirty="0"/>
              <a:t>EET Class 5.4</a:t>
            </a:r>
          </a:p>
          <a:p>
            <a:pPr algn="r"/>
            <a:endParaRPr lang="en-US" sz="1600" dirty="0"/>
          </a:p>
        </p:txBody>
      </p:sp>
    </p:spTree>
    <p:extLst>
      <p:ext uri="{BB962C8B-B14F-4D97-AF65-F5344CB8AC3E}">
        <p14:creationId xmlns:p14="http://schemas.microsoft.com/office/powerpoint/2010/main" val="46265499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7"/>
          </a:xfrm>
          <a:prstGeom prst="rect">
            <a:avLst/>
          </a:prstGeom>
        </p:spPr>
        <p:txBody>
          <a:bodyPr vert="horz" lIns="93746" tIns="46873" rIns="93746" bIns="46873" rtlCol="0"/>
          <a:lstStyle>
            <a:lvl1pPr algn="l">
              <a:defRPr sz="1200"/>
            </a:lvl1pPr>
          </a:lstStyle>
          <a:p>
            <a:r>
              <a:rPr lang="en-US"/>
              <a:t>EET Class 4.4</a:t>
            </a:r>
          </a:p>
        </p:txBody>
      </p:sp>
      <p:sp>
        <p:nvSpPr>
          <p:cNvPr id="3" name="Date Placeholder 2"/>
          <p:cNvSpPr>
            <a:spLocks noGrp="1"/>
          </p:cNvSpPr>
          <p:nvPr>
            <p:ph type="dt" idx="1"/>
          </p:nvPr>
        </p:nvSpPr>
        <p:spPr>
          <a:xfrm>
            <a:off x="3995218" y="0"/>
            <a:ext cx="3056414" cy="467837"/>
          </a:xfrm>
          <a:prstGeom prst="rect">
            <a:avLst/>
          </a:prstGeom>
        </p:spPr>
        <p:txBody>
          <a:bodyPr vert="horz" lIns="93746" tIns="46873" rIns="93746" bIns="46873" rtlCol="0"/>
          <a:lstStyle>
            <a:lvl1pPr algn="r">
              <a:defRPr sz="1200"/>
            </a:lvl1pPr>
          </a:lstStyle>
          <a:p>
            <a:fld id="{38A5D094-DAF8-484F-972E-4EDFB7725F6C}" type="datetime1">
              <a:rPr lang="en-US" smtClean="0"/>
              <a:pPr/>
              <a:t>2/11/2021</a:t>
            </a:fld>
            <a:endParaRPr lang="en-US"/>
          </a:p>
        </p:txBody>
      </p:sp>
      <p:sp>
        <p:nvSpPr>
          <p:cNvPr id="4" name="Slide Image Placeholder 3"/>
          <p:cNvSpPr>
            <a:spLocks noGrp="1" noRot="1" noChangeAspect="1"/>
          </p:cNvSpPr>
          <p:nvPr>
            <p:ph type="sldImg" idx="2"/>
          </p:nvPr>
        </p:nvSpPr>
        <p:spPr>
          <a:xfrm>
            <a:off x="409575" y="701675"/>
            <a:ext cx="6234113" cy="3508375"/>
          </a:xfrm>
          <a:prstGeom prst="rect">
            <a:avLst/>
          </a:prstGeom>
          <a:noFill/>
          <a:ln w="12700">
            <a:solidFill>
              <a:prstClr val="black"/>
            </a:solidFill>
          </a:ln>
        </p:spPr>
        <p:txBody>
          <a:bodyPr vert="horz" lIns="93746" tIns="46873" rIns="93746" bIns="46873" rtlCol="0" anchor="ctr"/>
          <a:lstStyle/>
          <a:p>
            <a:endParaRPr lang="en-US"/>
          </a:p>
        </p:txBody>
      </p:sp>
      <p:sp>
        <p:nvSpPr>
          <p:cNvPr id="5" name="Notes Placeholder 4"/>
          <p:cNvSpPr>
            <a:spLocks noGrp="1"/>
          </p:cNvSpPr>
          <p:nvPr>
            <p:ph type="body" sz="quarter" idx="3"/>
          </p:nvPr>
        </p:nvSpPr>
        <p:spPr>
          <a:xfrm>
            <a:off x="705327" y="4444445"/>
            <a:ext cx="5642610" cy="4210527"/>
          </a:xfrm>
          <a:prstGeom prst="rect">
            <a:avLst/>
          </a:prstGeom>
        </p:spPr>
        <p:txBody>
          <a:bodyPr vert="horz" lIns="93746" tIns="46873" rIns="93746" bIns="4687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87265"/>
            <a:ext cx="3056414" cy="467837"/>
          </a:xfrm>
          <a:prstGeom prst="rect">
            <a:avLst/>
          </a:prstGeom>
        </p:spPr>
        <p:txBody>
          <a:bodyPr vert="horz" lIns="93746" tIns="46873" rIns="93746" bIns="46873" rtlCol="0" anchor="b"/>
          <a:lstStyle>
            <a:lvl1pPr algn="l">
              <a:defRPr sz="1200"/>
            </a:lvl1pPr>
          </a:lstStyle>
          <a:p>
            <a:endParaRPr lang="en-US"/>
          </a:p>
        </p:txBody>
      </p:sp>
      <p:sp>
        <p:nvSpPr>
          <p:cNvPr id="7" name="Slide Number Placeholder 6"/>
          <p:cNvSpPr>
            <a:spLocks noGrp="1"/>
          </p:cNvSpPr>
          <p:nvPr>
            <p:ph type="sldNum" sz="quarter" idx="5"/>
          </p:nvPr>
        </p:nvSpPr>
        <p:spPr>
          <a:xfrm>
            <a:off x="3995218" y="8887265"/>
            <a:ext cx="3056414" cy="467837"/>
          </a:xfrm>
          <a:prstGeom prst="rect">
            <a:avLst/>
          </a:prstGeom>
        </p:spPr>
        <p:txBody>
          <a:bodyPr vert="horz" lIns="93746" tIns="46873" rIns="93746" bIns="46873" rtlCol="0" anchor="b"/>
          <a:lstStyle>
            <a:lvl1pPr algn="r">
              <a:defRPr sz="1200"/>
            </a:lvl1pPr>
          </a:lstStyle>
          <a:p>
            <a:fld id="{753F12B6-14A4-4F51-A814-199271B5241D}" type="slidenum">
              <a:rPr lang="en-US" smtClean="0"/>
              <a:pPr/>
              <a:t>‹#›</a:t>
            </a:fld>
            <a:endParaRPr lang="en-US"/>
          </a:p>
        </p:txBody>
      </p:sp>
    </p:spTree>
    <p:extLst>
      <p:ext uri="{BB962C8B-B14F-4D97-AF65-F5344CB8AC3E}">
        <p14:creationId xmlns:p14="http://schemas.microsoft.com/office/powerpoint/2010/main" val="387392089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teveblank.com/2010/11/15/creating-startup-success-customer-development-business-model-design/"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teveblank.com/2010/11/15/creating-startup-success-customer-development-business-model-design/" TargetMode="External"/><Relationship Id="rId2" Type="http://schemas.openxmlformats.org/officeDocument/2006/relationships/slide" Target="../slides/slide56.xml"/><Relationship Id="rId1" Type="http://schemas.openxmlformats.org/officeDocument/2006/relationships/notesMaster" Target="../notesMasters/notesMaster1.xml"/><Relationship Id="rId6" Type="http://schemas.openxmlformats.org/officeDocument/2006/relationships/hyperlink" Target="http://www.businessmodelgeneration.com/downloads/businessmodelgeneration_preview.pdf" TargetMode="External"/><Relationship Id="rId5" Type="http://schemas.openxmlformats.org/officeDocument/2006/relationships/hyperlink" Target="http://www.businessmodelgeneration.com/downloads/business_model_canvas_poster.pdf" TargetMode="External"/><Relationship Id="rId4" Type="http://schemas.openxmlformats.org/officeDocument/2006/relationships/hyperlink" Target="http://www.businessmodelgeneration.com/" TargetMode="Externa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2</a:t>
            </a:fld>
            <a:endParaRPr lang="en-US"/>
          </a:p>
        </p:txBody>
      </p:sp>
      <p:sp>
        <p:nvSpPr>
          <p:cNvPr id="5" name="Header Placeholder 4"/>
          <p:cNvSpPr>
            <a:spLocks noGrp="1"/>
          </p:cNvSpPr>
          <p:nvPr>
            <p:ph type="hdr" sz="quarter" idx="11"/>
          </p:nvPr>
        </p:nvSpPr>
        <p:spPr/>
        <p:txBody>
          <a:bodyPr/>
          <a:lstStyle/>
          <a:p>
            <a:r>
              <a:rPr lang="en-US"/>
              <a:t>EET Class 1 - S13</a:t>
            </a:r>
          </a:p>
        </p:txBody>
      </p:sp>
    </p:spTree>
    <p:extLst>
      <p:ext uri="{BB962C8B-B14F-4D97-AF65-F5344CB8AC3E}">
        <p14:creationId xmlns:p14="http://schemas.microsoft.com/office/powerpoint/2010/main" val="1056511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12</a:t>
            </a:fld>
            <a:endParaRPr lang="en-US"/>
          </a:p>
        </p:txBody>
      </p:sp>
    </p:spTree>
    <p:extLst>
      <p:ext uri="{BB962C8B-B14F-4D97-AF65-F5344CB8AC3E}">
        <p14:creationId xmlns:p14="http://schemas.microsoft.com/office/powerpoint/2010/main" val="2570494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13</a:t>
            </a:fld>
            <a:endParaRPr lang="en-US"/>
          </a:p>
        </p:txBody>
      </p:sp>
    </p:spTree>
    <p:extLst>
      <p:ext uri="{BB962C8B-B14F-4D97-AF65-F5344CB8AC3E}">
        <p14:creationId xmlns:p14="http://schemas.microsoft.com/office/powerpoint/2010/main" val="402057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14</a:t>
            </a:fld>
            <a:endParaRPr lang="en-US"/>
          </a:p>
        </p:txBody>
      </p:sp>
    </p:spTree>
    <p:extLst>
      <p:ext uri="{BB962C8B-B14F-4D97-AF65-F5344CB8AC3E}">
        <p14:creationId xmlns:p14="http://schemas.microsoft.com/office/powerpoint/2010/main" val="3866462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15</a:t>
            </a:fld>
            <a:endParaRPr lang="en-US"/>
          </a:p>
        </p:txBody>
      </p:sp>
    </p:spTree>
    <p:extLst>
      <p:ext uri="{BB962C8B-B14F-4D97-AF65-F5344CB8AC3E}">
        <p14:creationId xmlns:p14="http://schemas.microsoft.com/office/powerpoint/2010/main" val="1238411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16</a:t>
            </a:fld>
            <a:endParaRPr lang="en-US"/>
          </a:p>
        </p:txBody>
      </p:sp>
    </p:spTree>
    <p:extLst>
      <p:ext uri="{BB962C8B-B14F-4D97-AF65-F5344CB8AC3E}">
        <p14:creationId xmlns:p14="http://schemas.microsoft.com/office/powerpoint/2010/main" val="3480243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17</a:t>
            </a:fld>
            <a:endParaRPr lang="en-US"/>
          </a:p>
        </p:txBody>
      </p:sp>
    </p:spTree>
    <p:extLst>
      <p:ext uri="{BB962C8B-B14F-4D97-AF65-F5344CB8AC3E}">
        <p14:creationId xmlns:p14="http://schemas.microsoft.com/office/powerpoint/2010/main" val="22495304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pPr defTabSz="937461">
              <a:defRPr/>
            </a:pPr>
            <a:r>
              <a:rPr lang="en-US" u="sng" dirty="0">
                <a:hlinkClick r:id="rId3"/>
              </a:rPr>
              <a:t>http://steveblank.com/2010/11/15/creating-startup-success-customer-development-business-model-design/</a:t>
            </a:r>
            <a:endParaRPr lang="en-US" u="sng" dirty="0"/>
          </a:p>
          <a:p>
            <a:pPr defTabSz="937461">
              <a:defRPr/>
            </a:pPr>
            <a:r>
              <a:rPr lang="en-US" dirty="0"/>
              <a:t>Presentation by Alexander </a:t>
            </a:r>
            <a:r>
              <a:rPr lang="en-US" dirty="0" err="1"/>
              <a:t>Osterwalder</a:t>
            </a:r>
            <a:endParaRPr lang="en-US" dirty="0"/>
          </a:p>
          <a:p>
            <a:endParaRPr lang="en-US" dirty="0"/>
          </a:p>
          <a:p>
            <a:pPr marL="175774" indent="-175774">
              <a:buFont typeface="Arial" pitchFamily="34" charset="0"/>
              <a:buChar char="•"/>
            </a:pPr>
            <a:r>
              <a:rPr lang="en-US" dirty="0"/>
              <a:t>Setup: watch the slide show, then discuss. Also, pay attention to how awesome the slides are.</a:t>
            </a:r>
          </a:p>
          <a:p>
            <a:pPr marL="175774" indent="-175774">
              <a:buFont typeface="Arial" pitchFamily="34" charset="0"/>
              <a:buChar char="•"/>
            </a:pPr>
            <a:r>
              <a:rPr lang="en-US" dirty="0"/>
              <a:t>Walk through 9 building blocks twice (slide 36+). Once with </a:t>
            </a:r>
            <a:r>
              <a:rPr lang="en-US" dirty="0" err="1"/>
              <a:t>Zynga</a:t>
            </a:r>
            <a:r>
              <a:rPr lang="en-US" dirty="0"/>
              <a:t>, once with DWA. Have students explain each piece</a:t>
            </a:r>
          </a:p>
          <a:p>
            <a:pPr marL="175774" indent="-175774">
              <a:buFont typeface="Arial" pitchFamily="34" charset="0"/>
              <a:buChar char="•"/>
            </a:pPr>
            <a:r>
              <a:rPr lang="en-US" dirty="0"/>
              <a:t>Numerous business models (slide 55). Use Angry Birds as an example with advertising (Android) vs. sales (iPhone) (slide 58). </a:t>
            </a:r>
          </a:p>
          <a:p>
            <a:pPr marL="637546" lvl="1" indent="-175774">
              <a:buFont typeface="Arial" pitchFamily="34" charset="0"/>
              <a:buChar char="•"/>
            </a:pPr>
            <a:r>
              <a:rPr lang="en-US" dirty="0"/>
              <a:t>Also many different</a:t>
            </a:r>
            <a:r>
              <a:rPr lang="en-US" baseline="0" dirty="0"/>
              <a:t> models for the publishing a book (Business Model Generation, p. 166)</a:t>
            </a:r>
            <a:endParaRPr lang="en-US" dirty="0"/>
          </a:p>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18</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2057845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Today.</a:t>
            </a:r>
          </a:p>
          <a:p>
            <a:endParaRPr lang="en-US" dirty="0"/>
          </a:p>
          <a:p>
            <a:r>
              <a:rPr lang="en-US" dirty="0"/>
              <a:t>Over the next three</a:t>
            </a:r>
            <a:r>
              <a:rPr lang="en-US" baseline="0" dirty="0"/>
              <a:t> weeks we’ll be digging deeper into the whole model.</a:t>
            </a:r>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19</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3101037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Why we want to evaluate our ideas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Market need: who is your customer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Value proposition: why the customer chooses your product over that of your competitors or other solutions. A concise definition of the unique benefits your product offers. Why they part with time or money to use your product.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Business opportunity: can you monetize it?</a:t>
            </a:r>
          </a:p>
        </p:txBody>
      </p:sp>
      <p:sp>
        <p:nvSpPr>
          <p:cNvPr id="4" name="Slide Number Placeholder 3"/>
          <p:cNvSpPr>
            <a:spLocks noGrp="1"/>
          </p:cNvSpPr>
          <p:nvPr>
            <p:ph type="sldNum" sz="quarter" idx="10"/>
          </p:nvPr>
        </p:nvSpPr>
        <p:spPr/>
        <p:txBody>
          <a:bodyPr/>
          <a:lstStyle/>
          <a:p>
            <a:fld id="{753F12B6-14A4-4F51-A814-199271B5241D}" type="slidenum">
              <a:rPr lang="en-US" smtClean="0"/>
              <a:pPr/>
              <a:t>20</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3101037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dirty="0"/>
          </a:p>
          <a:p>
            <a:r>
              <a:rPr lang="en-US" dirty="0"/>
              <a:t>Ask the room about their presentation ideas.</a:t>
            </a:r>
          </a:p>
          <a:p>
            <a:r>
              <a:rPr lang="en-US" dirty="0"/>
              <a:t>“out of the blue”</a:t>
            </a:r>
          </a:p>
          <a:p>
            <a:r>
              <a:rPr lang="en-US" dirty="0"/>
              <a:t>“I had a problem/need”</a:t>
            </a:r>
          </a:p>
          <a:p>
            <a:r>
              <a:rPr lang="en-US" dirty="0"/>
              <a:t>“I had a solution” (but what’s the problem?)</a:t>
            </a:r>
          </a:p>
          <a:p>
            <a:r>
              <a:rPr lang="en-US" dirty="0"/>
              <a:t>Tons of research and brainstorming</a:t>
            </a:r>
          </a:p>
          <a:p>
            <a:endParaRPr lang="en-US" dirty="0"/>
          </a:p>
          <a:p>
            <a:r>
              <a:rPr lang="en-US" dirty="0"/>
              <a:t>The point: they can come from anywhere. They might be intentional and the result of a lot of work, or they might seem to pop up out of nowhere.</a:t>
            </a:r>
          </a:p>
          <a:p>
            <a:endParaRPr lang="en-US"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21</a:t>
            </a:fld>
            <a:endParaRPr lang="en-US"/>
          </a:p>
        </p:txBody>
      </p:sp>
    </p:spTree>
    <p:extLst>
      <p:ext uri="{BB962C8B-B14F-4D97-AF65-F5344CB8AC3E}">
        <p14:creationId xmlns:p14="http://schemas.microsoft.com/office/powerpoint/2010/main" val="84416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3</a:t>
            </a:fld>
            <a:endParaRPr lang="en-US" dirty="0"/>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20500475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But which ideas are worth building a company around?</a:t>
            </a:r>
            <a:endParaRPr lang="en-US" dirty="0"/>
          </a:p>
          <a:p>
            <a:endParaRPr lang="en-US" dirty="0"/>
          </a:p>
        </p:txBody>
      </p:sp>
      <p:sp>
        <p:nvSpPr>
          <p:cNvPr id="4" name="Header Placeholder 3"/>
          <p:cNvSpPr>
            <a:spLocks noGrp="1"/>
          </p:cNvSpPr>
          <p:nvPr>
            <p:ph type="hdr" sz="quarter" idx="10"/>
          </p:nvPr>
        </p:nvSpPr>
        <p:spPr/>
        <p:txBody>
          <a:bodyPr/>
          <a:lstStyle/>
          <a:p>
            <a:r>
              <a:rPr lang="en-US"/>
              <a:t>EET Class 4.4</a:t>
            </a:r>
          </a:p>
        </p:txBody>
      </p:sp>
      <p:sp>
        <p:nvSpPr>
          <p:cNvPr id="5" name="Slide Number Placeholder 4"/>
          <p:cNvSpPr>
            <a:spLocks noGrp="1"/>
          </p:cNvSpPr>
          <p:nvPr>
            <p:ph type="sldNum" sz="quarter" idx="11"/>
          </p:nvPr>
        </p:nvSpPr>
        <p:spPr/>
        <p:txBody>
          <a:bodyPr/>
          <a:lstStyle/>
          <a:p>
            <a:fld id="{753F12B6-14A4-4F51-A814-199271B5241D}" type="slidenum">
              <a:rPr lang="en-US" smtClean="0"/>
              <a:pPr/>
              <a:t>22</a:t>
            </a:fld>
            <a:endParaRPr lang="en-US"/>
          </a:p>
        </p:txBody>
      </p:sp>
    </p:spTree>
    <p:extLst>
      <p:ext uri="{BB962C8B-B14F-4D97-AF65-F5344CB8AC3E}">
        <p14:creationId xmlns:p14="http://schemas.microsoft.com/office/powerpoint/2010/main" val="2996540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If ideas</a:t>
            </a:r>
            <a:r>
              <a:rPr lang="en-US" baseline="0" dirty="0"/>
              <a:t> had value there would be a market for them. </a:t>
            </a:r>
          </a:p>
          <a:p>
            <a:r>
              <a:rPr lang="en-US" baseline="0" dirty="0"/>
              <a:t>See ‘Trust Me, Your Idea is Worthless’ by Tim </a:t>
            </a:r>
            <a:r>
              <a:rPr lang="en-US" baseline="0" dirty="0" err="1"/>
              <a:t>Ferriss</a:t>
            </a:r>
            <a:r>
              <a:rPr lang="en-US" baseline="0" dirty="0"/>
              <a:t> in </a:t>
            </a:r>
            <a:r>
              <a:rPr lang="en-US" i="1" baseline="0" dirty="0"/>
              <a:t>Do More Faster</a:t>
            </a:r>
            <a:endParaRPr lang="en-US" i="0" baseline="0" dirty="0"/>
          </a:p>
          <a:p>
            <a:endParaRPr lang="en-US" i="0" baseline="0"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23</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42676300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There are probably three other people working on your same idea right now. Investors don’t care who came up with the idea first, they’re interested in investing in the team that has the best chance of delivering the product. The same holds for attracting partners, employees and customers – everyone wants to work with the person who can execute on the idea.</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Don’t be afraid to share your ideas – the chance of someone ripping you off and doing it faster and better is slim. If you share your ideas you will receive valuable feedback for improvement, you will engage others in your vision, and you will even inspire a few to join you on your journey. All of that will give you a better edge.</a:t>
            </a:r>
          </a:p>
          <a:p>
            <a:endParaRPr lang="en-US" dirty="0"/>
          </a:p>
        </p:txBody>
      </p:sp>
      <p:sp>
        <p:nvSpPr>
          <p:cNvPr id="4" name="Header Placeholder 3"/>
          <p:cNvSpPr>
            <a:spLocks noGrp="1"/>
          </p:cNvSpPr>
          <p:nvPr>
            <p:ph type="hdr" sz="quarter" idx="10"/>
          </p:nvPr>
        </p:nvSpPr>
        <p:spPr/>
        <p:txBody>
          <a:bodyPr/>
          <a:lstStyle/>
          <a:p>
            <a:r>
              <a:rPr lang="en-US"/>
              <a:t>EET Class 4.4</a:t>
            </a:r>
          </a:p>
        </p:txBody>
      </p:sp>
      <p:sp>
        <p:nvSpPr>
          <p:cNvPr id="5" name="Slide Number Placeholder 4"/>
          <p:cNvSpPr>
            <a:spLocks noGrp="1"/>
          </p:cNvSpPr>
          <p:nvPr>
            <p:ph type="sldNum" sz="quarter" idx="11"/>
          </p:nvPr>
        </p:nvSpPr>
        <p:spPr/>
        <p:txBody>
          <a:bodyPr/>
          <a:lstStyle/>
          <a:p>
            <a:fld id="{753F12B6-14A4-4F51-A814-199271B5241D}" type="slidenum">
              <a:rPr lang="en-US" smtClean="0"/>
              <a:pPr/>
              <a:t>24</a:t>
            </a:fld>
            <a:endParaRPr lang="en-US"/>
          </a:p>
        </p:txBody>
      </p:sp>
    </p:spTree>
    <p:extLst>
      <p:ext uri="{BB962C8B-B14F-4D97-AF65-F5344CB8AC3E}">
        <p14:creationId xmlns:p14="http://schemas.microsoft.com/office/powerpoint/2010/main" val="2119034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The</a:t>
            </a:r>
            <a:r>
              <a:rPr lang="en-US" baseline="0" dirty="0"/>
              <a:t> idea you launch with probably won’t be the idea the company launches with</a:t>
            </a:r>
          </a:p>
          <a:p>
            <a:r>
              <a:rPr lang="en-US" baseline="0" dirty="0"/>
              <a:t>Add Facebook, Valve, Google</a:t>
            </a:r>
          </a:p>
          <a:p>
            <a:endParaRPr lang="en-US" baseline="0" dirty="0"/>
          </a:p>
          <a:p>
            <a:r>
              <a:rPr lang="en-US" baseline="0" dirty="0"/>
              <a:t>Flickr: “Game </a:t>
            </a:r>
            <a:r>
              <a:rPr lang="en-US" baseline="0" dirty="0" err="1"/>
              <a:t>Neverending</a:t>
            </a:r>
            <a:r>
              <a:rPr lang="en-US" baseline="0" dirty="0"/>
              <a:t>” MMO</a:t>
            </a:r>
          </a:p>
          <a:p>
            <a:r>
              <a:rPr lang="en-US" baseline="0" dirty="0"/>
              <a:t>Butterfield -&gt; Tiny Speck to make “Glitch” MMO, Slack was their internal IRC</a:t>
            </a:r>
          </a:p>
          <a:p>
            <a:endParaRPr lang="en-US" baseline="0" dirty="0"/>
          </a:p>
          <a:p>
            <a:r>
              <a:rPr lang="en-US" dirty="0"/>
              <a:t>http://www.fastcompany.com/3026418/open-company/this-story-about-slacks-founder-says-everything-you-need-to-know-about-him (Stewart Butterfield, who with Caterina Fake started Flickr)</a:t>
            </a:r>
          </a:p>
          <a:p>
            <a:endParaRPr lang="en-US" dirty="0"/>
          </a:p>
          <a:p>
            <a:r>
              <a:rPr lang="en-US" b="0" i="0" dirty="0">
                <a:solidFill>
                  <a:srgbClr val="292D34"/>
                </a:solidFill>
                <a:effectLst/>
                <a:latin typeface="Charter"/>
              </a:rPr>
              <a:t>While working on developing a free-to-play iPad game, Fates Forever, Jason encountered numerous issues with the existing VoIP options.</a:t>
            </a:r>
            <a:br>
              <a:rPr lang="en-US" b="0" i="0" dirty="0">
                <a:solidFill>
                  <a:srgbClr val="292D34"/>
                </a:solidFill>
                <a:effectLst/>
                <a:latin typeface="Charter"/>
              </a:rPr>
            </a:br>
            <a:r>
              <a:rPr lang="en-US" b="0" i="0" dirty="0">
                <a:solidFill>
                  <a:srgbClr val="292D34"/>
                </a:solidFill>
                <a:effectLst/>
                <a:latin typeface="Charter"/>
              </a:rPr>
              <a:t>To overcome these, he started working on a chat service that could provide a secure voice and text messaging service for his internal team. This was the beginning of the chat app for multiplayer mobile gamers, or, Discord.</a:t>
            </a:r>
            <a:br>
              <a:rPr lang="en-US" b="0" i="0" dirty="0">
                <a:solidFill>
                  <a:srgbClr val="292D34"/>
                </a:solidFill>
                <a:effectLst/>
                <a:latin typeface="Charter"/>
              </a:rPr>
            </a:br>
            <a:r>
              <a:rPr lang="en-US" b="0" i="0" dirty="0">
                <a:solidFill>
                  <a:srgbClr val="292D34"/>
                </a:solidFill>
                <a:effectLst/>
                <a:latin typeface="Charter"/>
              </a:rPr>
              <a:t>When Jason’s team failed to monetize the much-anticipated Fates Forever game, released in 2014, they persisted with Discord. Soon, they decided to market Discord as a free voice and text chat application for gamers who want to talk to team members during a game.</a:t>
            </a:r>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25</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20583660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27</a:t>
            </a:fld>
            <a:endParaRPr lang="en-US"/>
          </a:p>
        </p:txBody>
      </p:sp>
    </p:spTree>
    <p:extLst>
      <p:ext uri="{BB962C8B-B14F-4D97-AF65-F5344CB8AC3E}">
        <p14:creationId xmlns:p14="http://schemas.microsoft.com/office/powerpoint/2010/main" val="11514958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Research</a:t>
            </a:r>
            <a:r>
              <a:rPr lang="en-US" baseline="0" dirty="0"/>
              <a:t> here = evaluating your idea(s) in the context of building a business around it</a:t>
            </a:r>
          </a:p>
          <a:p>
            <a:endParaRPr lang="en-US" baseline="0" dirty="0"/>
          </a:p>
          <a:p>
            <a:r>
              <a:rPr lang="en-US" dirty="0"/>
              <a:t>Research feeds into the Model and iterates</a:t>
            </a:r>
            <a:r>
              <a:rPr lang="en-US" baseline="0" dirty="0"/>
              <a:t> with it.</a:t>
            </a:r>
          </a:p>
          <a:p>
            <a:endParaRPr lang="en-US" baseline="0" dirty="0"/>
          </a:p>
          <a:p>
            <a:r>
              <a:rPr lang="en-US" dirty="0"/>
              <a:t>Does my VALUE PROPOSITION have value?</a:t>
            </a:r>
          </a:p>
          <a:p>
            <a:r>
              <a:rPr lang="en-US" dirty="0"/>
              <a:t>Time to test it!</a:t>
            </a:r>
          </a:p>
          <a:p>
            <a:r>
              <a:rPr lang="en-US" dirty="0"/>
              <a:t>What is the MARKET</a:t>
            </a:r>
            <a:r>
              <a:rPr lang="en-US" baseline="0" dirty="0"/>
              <a:t> OPPORTUNITY?</a:t>
            </a:r>
            <a:endParaRPr lang="en-US" dirty="0"/>
          </a:p>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28</a:t>
            </a:fld>
            <a:endParaRPr lang="en-US"/>
          </a:p>
        </p:txBody>
      </p:sp>
    </p:spTree>
    <p:extLst>
      <p:ext uri="{BB962C8B-B14F-4D97-AF65-F5344CB8AC3E}">
        <p14:creationId xmlns:p14="http://schemas.microsoft.com/office/powerpoint/2010/main" val="18872872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Why customers would</a:t>
            </a:r>
            <a:r>
              <a:rPr lang="en-US" baseline="0" dirty="0"/>
              <a:t> use your product rather than some other solution (or none at all)</a:t>
            </a:r>
          </a:p>
          <a:p>
            <a:endParaRPr lang="en-US" baseline="0" dirty="0"/>
          </a:p>
          <a:p>
            <a:r>
              <a:rPr lang="en-US" baseline="0" dirty="0"/>
              <a:t>Customers define the value of my idea.</a:t>
            </a:r>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29</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16914398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i="0" baseline="0" dirty="0"/>
              <a:t>Don’t think in terms of your product (idea), think in terms of what the customer wants.</a:t>
            </a:r>
          </a:p>
        </p:txBody>
      </p:sp>
      <p:sp>
        <p:nvSpPr>
          <p:cNvPr id="4" name="Slide Number Placeholder 3"/>
          <p:cNvSpPr>
            <a:spLocks noGrp="1"/>
          </p:cNvSpPr>
          <p:nvPr>
            <p:ph type="sldNum" sz="quarter" idx="10"/>
          </p:nvPr>
        </p:nvSpPr>
        <p:spPr/>
        <p:txBody>
          <a:bodyPr/>
          <a:lstStyle/>
          <a:p>
            <a:fld id="{753F12B6-14A4-4F51-A814-199271B5241D}" type="slidenum">
              <a:rPr lang="en-US" smtClean="0"/>
              <a:pPr/>
              <a:t>30</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5765373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Subtractive (bottom of Maslow): game engines (tools), </a:t>
            </a:r>
            <a:r>
              <a:rPr lang="en-US" dirty="0" err="1"/>
              <a:t>gmail</a:t>
            </a:r>
            <a:r>
              <a:rPr lang="en-US" dirty="0"/>
              <a:t>, insurance</a:t>
            </a:r>
          </a:p>
          <a:p>
            <a:r>
              <a:rPr lang="en-US" dirty="0"/>
              <a:t>Additive (top of Maslow): entertainment, social apps, iPhone</a:t>
            </a:r>
            <a:r>
              <a:rPr lang="en-US" baseline="0" dirty="0"/>
              <a:t> &amp; google (instant access to information)</a:t>
            </a:r>
            <a:endParaRPr lang="en-US" dirty="0"/>
          </a:p>
        </p:txBody>
      </p:sp>
      <p:sp>
        <p:nvSpPr>
          <p:cNvPr id="4" name="Header Placeholder 3"/>
          <p:cNvSpPr>
            <a:spLocks noGrp="1"/>
          </p:cNvSpPr>
          <p:nvPr>
            <p:ph type="hdr" sz="quarter" idx="10"/>
          </p:nvPr>
        </p:nvSpPr>
        <p:spPr/>
        <p:txBody>
          <a:bodyPr/>
          <a:lstStyle/>
          <a:p>
            <a:r>
              <a:rPr lang="en-US"/>
              <a:t>EET Class 4.4</a:t>
            </a:r>
          </a:p>
        </p:txBody>
      </p:sp>
      <p:sp>
        <p:nvSpPr>
          <p:cNvPr id="5" name="Slide Number Placeholder 4"/>
          <p:cNvSpPr>
            <a:spLocks noGrp="1"/>
          </p:cNvSpPr>
          <p:nvPr>
            <p:ph type="sldNum" sz="quarter" idx="11"/>
          </p:nvPr>
        </p:nvSpPr>
        <p:spPr/>
        <p:txBody>
          <a:bodyPr/>
          <a:lstStyle/>
          <a:p>
            <a:fld id="{753F12B6-14A4-4F51-A814-199271B5241D}" type="slidenum">
              <a:rPr lang="en-US" smtClean="0"/>
              <a:pPr/>
              <a:t>31</a:t>
            </a:fld>
            <a:endParaRPr lang="en-US"/>
          </a:p>
        </p:txBody>
      </p:sp>
    </p:spTree>
    <p:extLst>
      <p:ext uri="{BB962C8B-B14F-4D97-AF65-F5344CB8AC3E}">
        <p14:creationId xmlns:p14="http://schemas.microsoft.com/office/powerpoint/2010/main" val="35173165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r>
              <a:rPr lang="en-US" dirty="0"/>
              <a:t>Team ideas that were pitched on Tuesday.</a:t>
            </a:r>
          </a:p>
          <a:p>
            <a:endParaRPr lang="en-US" dirty="0"/>
          </a:p>
          <a:p>
            <a:r>
              <a:rPr lang="en-US" dirty="0"/>
              <a:t>If the idea is additive, does</a:t>
            </a:r>
            <a:r>
              <a:rPr lang="en-US" baseline="0" dirty="0"/>
              <a:t> it create value or add value?</a:t>
            </a:r>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32</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1232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5</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14420942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Subtractive on the bottom, additive on the top.</a:t>
            </a:r>
          </a:p>
        </p:txBody>
      </p:sp>
      <p:sp>
        <p:nvSpPr>
          <p:cNvPr id="4" name="Header Placeholder 3"/>
          <p:cNvSpPr>
            <a:spLocks noGrp="1"/>
          </p:cNvSpPr>
          <p:nvPr>
            <p:ph type="hdr" sz="quarter" idx="10"/>
          </p:nvPr>
        </p:nvSpPr>
        <p:spPr/>
        <p:txBody>
          <a:bodyPr/>
          <a:lstStyle/>
          <a:p>
            <a:r>
              <a:rPr lang="en-US"/>
              <a:t>EET Class 4.4</a:t>
            </a:r>
          </a:p>
        </p:txBody>
      </p:sp>
      <p:sp>
        <p:nvSpPr>
          <p:cNvPr id="5" name="Slide Number Placeholder 4"/>
          <p:cNvSpPr>
            <a:spLocks noGrp="1"/>
          </p:cNvSpPr>
          <p:nvPr>
            <p:ph type="sldNum" sz="quarter" idx="11"/>
          </p:nvPr>
        </p:nvSpPr>
        <p:spPr/>
        <p:txBody>
          <a:bodyPr/>
          <a:lstStyle/>
          <a:p>
            <a:fld id="{753F12B6-14A4-4F51-A814-199271B5241D}" type="slidenum">
              <a:rPr lang="en-US" smtClean="0"/>
              <a:pPr/>
              <a:t>33</a:t>
            </a:fld>
            <a:endParaRPr lang="en-US"/>
          </a:p>
        </p:txBody>
      </p:sp>
    </p:spTree>
    <p:extLst>
      <p:ext uri="{BB962C8B-B14F-4D97-AF65-F5344CB8AC3E}">
        <p14:creationId xmlns:p14="http://schemas.microsoft.com/office/powerpoint/2010/main" val="24026232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Subtractive on the bottom, additive on the top (mostly)</a:t>
            </a:r>
          </a:p>
        </p:txBody>
      </p:sp>
      <p:sp>
        <p:nvSpPr>
          <p:cNvPr id="4" name="Header Placeholder 3"/>
          <p:cNvSpPr>
            <a:spLocks noGrp="1"/>
          </p:cNvSpPr>
          <p:nvPr>
            <p:ph type="hdr" sz="quarter" idx="10"/>
          </p:nvPr>
        </p:nvSpPr>
        <p:spPr/>
        <p:txBody>
          <a:bodyPr/>
          <a:lstStyle/>
          <a:p>
            <a:r>
              <a:rPr lang="en-US"/>
              <a:t>EET Class 4.4</a:t>
            </a:r>
          </a:p>
        </p:txBody>
      </p:sp>
      <p:sp>
        <p:nvSpPr>
          <p:cNvPr id="5" name="Slide Number Placeholder 4"/>
          <p:cNvSpPr>
            <a:spLocks noGrp="1"/>
          </p:cNvSpPr>
          <p:nvPr>
            <p:ph type="sldNum" sz="quarter" idx="11"/>
          </p:nvPr>
        </p:nvSpPr>
        <p:spPr/>
        <p:txBody>
          <a:bodyPr/>
          <a:lstStyle/>
          <a:p>
            <a:fld id="{753F12B6-14A4-4F51-A814-199271B5241D}" type="slidenum">
              <a:rPr lang="en-US" smtClean="0"/>
              <a:pPr/>
              <a:t>34</a:t>
            </a:fld>
            <a:endParaRPr lang="en-US"/>
          </a:p>
        </p:txBody>
      </p:sp>
    </p:spTree>
    <p:extLst>
      <p:ext uri="{BB962C8B-B14F-4D97-AF65-F5344CB8AC3E}">
        <p14:creationId xmlns:p14="http://schemas.microsoft.com/office/powerpoint/2010/main" val="22863037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Lots of ways</a:t>
            </a:r>
            <a:r>
              <a:rPr lang="en-US" baseline="0" dirty="0"/>
              <a:t> to evaluate ideas, this is only three of them.</a:t>
            </a:r>
          </a:p>
          <a:p>
            <a:r>
              <a:rPr lang="en-US" baseline="0" dirty="0"/>
              <a:t>Models like this help to frame ideas and give a basis for examining them.</a:t>
            </a:r>
            <a:endParaRPr lang="en-US" dirty="0"/>
          </a:p>
        </p:txBody>
      </p:sp>
      <p:sp>
        <p:nvSpPr>
          <p:cNvPr id="4" name="Header Placeholder 3"/>
          <p:cNvSpPr>
            <a:spLocks noGrp="1"/>
          </p:cNvSpPr>
          <p:nvPr>
            <p:ph type="hdr" sz="quarter" idx="10"/>
          </p:nvPr>
        </p:nvSpPr>
        <p:spPr/>
        <p:txBody>
          <a:bodyPr/>
          <a:lstStyle/>
          <a:p>
            <a:r>
              <a:rPr lang="en-US"/>
              <a:t>EET Class 4.4</a:t>
            </a:r>
          </a:p>
        </p:txBody>
      </p:sp>
      <p:sp>
        <p:nvSpPr>
          <p:cNvPr id="5" name="Slide Number Placeholder 4"/>
          <p:cNvSpPr>
            <a:spLocks noGrp="1"/>
          </p:cNvSpPr>
          <p:nvPr>
            <p:ph type="sldNum" sz="quarter" idx="11"/>
          </p:nvPr>
        </p:nvSpPr>
        <p:spPr/>
        <p:txBody>
          <a:bodyPr/>
          <a:lstStyle/>
          <a:p>
            <a:fld id="{753F12B6-14A4-4F51-A814-199271B5241D}" type="slidenum">
              <a:rPr lang="en-US" smtClean="0"/>
              <a:pPr/>
              <a:t>35</a:t>
            </a:fld>
            <a:endParaRPr lang="en-US"/>
          </a:p>
        </p:txBody>
      </p:sp>
    </p:spTree>
    <p:extLst>
      <p:ext uri="{BB962C8B-B14F-4D97-AF65-F5344CB8AC3E}">
        <p14:creationId xmlns:p14="http://schemas.microsoft.com/office/powerpoint/2010/main" val="35237493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r>
              <a:rPr lang="en-US" dirty="0"/>
              <a:t>Class</a:t>
            </a:r>
            <a:r>
              <a:rPr lang="en-US" baseline="0" dirty="0"/>
              <a:t> brainstorm on favorite products. (Instagram, Spotify, Unity, Adobe, Venmo)</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How companies differentiate themselves: iOS vs. Android, Vimeo vs. </a:t>
            </a:r>
            <a:r>
              <a:rPr lang="en-US" baseline="0" dirty="0" err="1"/>
              <a:t>youtube</a:t>
            </a:r>
            <a:endParaRPr lang="en-US" baseline="0" dirty="0"/>
          </a:p>
          <a:p>
            <a:endParaRPr lang="en-US" baseline="0" dirty="0"/>
          </a:p>
          <a:p>
            <a:endParaRPr lang="en-US" dirty="0"/>
          </a:p>
        </p:txBody>
      </p:sp>
      <p:sp>
        <p:nvSpPr>
          <p:cNvPr id="4" name="Header Placeholder 3"/>
          <p:cNvSpPr>
            <a:spLocks noGrp="1"/>
          </p:cNvSpPr>
          <p:nvPr>
            <p:ph type="hdr" sz="quarter" idx="10"/>
          </p:nvPr>
        </p:nvSpPr>
        <p:spPr/>
        <p:txBody>
          <a:bodyPr/>
          <a:lstStyle/>
          <a:p>
            <a:r>
              <a:rPr lang="en-US"/>
              <a:t>EET Class 4.4</a:t>
            </a:r>
          </a:p>
        </p:txBody>
      </p:sp>
      <p:sp>
        <p:nvSpPr>
          <p:cNvPr id="5" name="Slide Number Placeholder 4"/>
          <p:cNvSpPr>
            <a:spLocks noGrp="1"/>
          </p:cNvSpPr>
          <p:nvPr>
            <p:ph type="sldNum" sz="quarter" idx="11"/>
          </p:nvPr>
        </p:nvSpPr>
        <p:spPr/>
        <p:txBody>
          <a:bodyPr/>
          <a:lstStyle/>
          <a:p>
            <a:fld id="{753F12B6-14A4-4F51-A814-199271B5241D}" type="slidenum">
              <a:rPr lang="en-US" smtClean="0"/>
              <a:pPr/>
              <a:t>36</a:t>
            </a:fld>
            <a:endParaRPr lang="en-US"/>
          </a:p>
        </p:txBody>
      </p:sp>
    </p:spTree>
    <p:extLst>
      <p:ext uri="{BB962C8B-B14F-4D97-AF65-F5344CB8AC3E}">
        <p14:creationId xmlns:p14="http://schemas.microsoft.com/office/powerpoint/2010/main" val="638059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The MARKET is the full set of all possible customers.</a:t>
            </a:r>
          </a:p>
          <a:p>
            <a:r>
              <a:rPr lang="en-US" dirty="0"/>
              <a:t>The</a:t>
            </a:r>
            <a:r>
              <a:rPr lang="en-US" baseline="0" dirty="0"/>
              <a:t> MARKET OPPORTUNITY is a quantified description of that market – potential revenue, number of customers, units sold…</a:t>
            </a:r>
          </a:p>
          <a:p>
            <a:endParaRPr lang="en-US" baseline="0" dirty="0"/>
          </a:p>
          <a:p>
            <a:r>
              <a:rPr lang="en-US" baseline="0" dirty="0"/>
              <a:t>Step 1 brings us to our tool…</a:t>
            </a:r>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37</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16914398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A quantified description of the market:</a:t>
            </a:r>
          </a:p>
          <a:p>
            <a:r>
              <a:rPr lang="en-US" dirty="0"/>
              <a:t>Revenue</a:t>
            </a:r>
          </a:p>
          <a:p>
            <a:r>
              <a:rPr lang="en-US" dirty="0"/>
              <a:t>Number</a:t>
            </a:r>
            <a:r>
              <a:rPr lang="en-US" baseline="0" dirty="0"/>
              <a:t> of customers</a:t>
            </a:r>
          </a:p>
          <a:p>
            <a:r>
              <a:rPr lang="en-US" baseline="0" dirty="0"/>
              <a:t>Units sold</a:t>
            </a:r>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38</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16914398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39</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13029362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r>
              <a:rPr lang="en-US" dirty="0"/>
              <a:t>Market types:</a:t>
            </a:r>
          </a:p>
          <a:p>
            <a:r>
              <a:rPr lang="en-US" dirty="0"/>
              <a:t>	Creating a new market (“Blue Ocean”)</a:t>
            </a:r>
          </a:p>
          <a:p>
            <a:r>
              <a:rPr lang="en-US" dirty="0"/>
              <a:t>	Bring a new product to an</a:t>
            </a:r>
            <a:r>
              <a:rPr lang="en-US" baseline="0" dirty="0"/>
              <a:t> existing market (“better” product)</a:t>
            </a:r>
          </a:p>
          <a:p>
            <a:r>
              <a:rPr lang="en-US" baseline="0" dirty="0"/>
              <a:t>	</a:t>
            </a:r>
            <a:r>
              <a:rPr lang="en-US" baseline="0" dirty="0" err="1"/>
              <a:t>Resegment</a:t>
            </a:r>
            <a:r>
              <a:rPr lang="en-US" baseline="0" dirty="0"/>
              <a:t> an existing market (by price or niche)</a:t>
            </a:r>
          </a:p>
          <a:p>
            <a:r>
              <a:rPr lang="en-US" baseline="0" dirty="0"/>
              <a:t>		Price: Cheaper or more expensive</a:t>
            </a:r>
          </a:p>
          <a:p>
            <a:r>
              <a:rPr lang="en-US" baseline="0" dirty="0"/>
              <a:t>		Niche: specialized markets</a:t>
            </a:r>
          </a:p>
        </p:txBody>
      </p:sp>
      <p:sp>
        <p:nvSpPr>
          <p:cNvPr id="4" name="Slide Number Placeholder 3"/>
          <p:cNvSpPr>
            <a:spLocks noGrp="1"/>
          </p:cNvSpPr>
          <p:nvPr>
            <p:ph type="sldNum" sz="quarter" idx="10"/>
          </p:nvPr>
        </p:nvSpPr>
        <p:spPr/>
        <p:txBody>
          <a:bodyPr/>
          <a:lstStyle/>
          <a:p>
            <a:fld id="{753F12B6-14A4-4F51-A814-199271B5241D}" type="slidenum">
              <a:rPr lang="en-US" smtClean="0"/>
              <a:pPr/>
              <a:t>40</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28981928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r>
              <a:rPr lang="en-US" dirty="0"/>
              <a:t>MASS: highly inclusive</a:t>
            </a:r>
            <a:r>
              <a:rPr lang="en-US" baseline="0" dirty="0"/>
              <a:t> for similar products. Cars, strawberries, banking, entertainment, search…</a:t>
            </a:r>
          </a:p>
          <a:p>
            <a:r>
              <a:rPr lang="en-US" baseline="0" dirty="0"/>
              <a:t>SEGMENT: differentiated sets of needs for similar products. Yes: cars, banking, search (travel, ancestry…). No: strawberries</a:t>
            </a:r>
          </a:p>
          <a:p>
            <a:r>
              <a:rPr lang="en-US" baseline="0" dirty="0"/>
              <a:t>NICHE: special or focused needs. Classic cars, brand enthusiasts. Strawberries (local organic). Search (patents, medical)</a:t>
            </a:r>
          </a:p>
          <a:p>
            <a:r>
              <a:rPr lang="en-US" baseline="0" dirty="0"/>
              <a:t>INDIVIDUAL: custom one-off work (custom car, personal ancestry search, home garden)</a:t>
            </a:r>
          </a:p>
          <a:p>
            <a:endParaRPr lang="en-US" baseline="0" dirty="0"/>
          </a:p>
          <a:p>
            <a:r>
              <a:rPr lang="en-US" baseline="0" dirty="0"/>
              <a:t>Entertainment has genres for segments and niches.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Talk about game and movie areas.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“Cameo” hire a celebrity</a:t>
            </a:r>
          </a:p>
          <a:p>
            <a:endParaRPr lang="en-US" baseline="0" dirty="0"/>
          </a:p>
        </p:txBody>
      </p:sp>
      <p:sp>
        <p:nvSpPr>
          <p:cNvPr id="4" name="Header Placeholder 3"/>
          <p:cNvSpPr>
            <a:spLocks noGrp="1"/>
          </p:cNvSpPr>
          <p:nvPr>
            <p:ph type="hdr" sz="quarter" idx="10"/>
          </p:nvPr>
        </p:nvSpPr>
        <p:spPr/>
        <p:txBody>
          <a:bodyPr/>
          <a:lstStyle/>
          <a:p>
            <a:r>
              <a:rPr lang="en-US"/>
              <a:t>EET Class 4.4</a:t>
            </a:r>
          </a:p>
        </p:txBody>
      </p:sp>
      <p:sp>
        <p:nvSpPr>
          <p:cNvPr id="5" name="Slide Number Placeholder 4"/>
          <p:cNvSpPr>
            <a:spLocks noGrp="1"/>
          </p:cNvSpPr>
          <p:nvPr>
            <p:ph type="sldNum" sz="quarter" idx="11"/>
          </p:nvPr>
        </p:nvSpPr>
        <p:spPr/>
        <p:txBody>
          <a:bodyPr/>
          <a:lstStyle/>
          <a:p>
            <a:fld id="{753F12B6-14A4-4F51-A814-199271B5241D}" type="slidenum">
              <a:rPr lang="en-US" smtClean="0"/>
              <a:pPr/>
              <a:t>41</a:t>
            </a:fld>
            <a:endParaRPr lang="en-US"/>
          </a:p>
        </p:txBody>
      </p:sp>
    </p:spTree>
    <p:extLst>
      <p:ext uri="{BB962C8B-B14F-4D97-AF65-F5344CB8AC3E}">
        <p14:creationId xmlns:p14="http://schemas.microsoft.com/office/powerpoint/2010/main" val="42658876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r>
              <a:rPr lang="en-US" dirty="0"/>
              <a:t>Team ideas that were pitched on Tuesday.</a:t>
            </a:r>
          </a:p>
          <a:p>
            <a:r>
              <a:rPr lang="en-US" dirty="0"/>
              <a:t>How would</a:t>
            </a:r>
            <a:r>
              <a:rPr lang="en-US" baseline="0" dirty="0"/>
              <a:t> you find the market size?</a:t>
            </a:r>
          </a:p>
          <a:p>
            <a:r>
              <a:rPr lang="en-US" baseline="0" dirty="0"/>
              <a:t>	Customers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42</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59706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Change this to be the five stages rather than four steps.</a:t>
            </a:r>
          </a:p>
          <a:p>
            <a:r>
              <a:rPr lang="en-US" dirty="0"/>
              <a:t>Awareness, Evaluation, Purchase, Delivery, After</a:t>
            </a:r>
          </a:p>
          <a:p>
            <a:endParaRPr lang="en-US" dirty="0"/>
          </a:p>
          <a:p>
            <a:r>
              <a:rPr lang="en-US" dirty="0"/>
              <a:t>Works the same for a product or a company</a:t>
            </a:r>
          </a:p>
        </p:txBody>
      </p:sp>
      <p:sp>
        <p:nvSpPr>
          <p:cNvPr id="4" name="Slide Number Placeholder 3"/>
          <p:cNvSpPr>
            <a:spLocks noGrp="1"/>
          </p:cNvSpPr>
          <p:nvPr>
            <p:ph type="sldNum" sz="quarter" idx="10"/>
          </p:nvPr>
        </p:nvSpPr>
        <p:spPr/>
        <p:txBody>
          <a:bodyPr/>
          <a:lstStyle/>
          <a:p>
            <a:fld id="{753F12B6-14A4-4F51-A814-199271B5241D}" type="slidenum">
              <a:rPr lang="en-US" smtClean="0"/>
              <a:pPr/>
              <a:t>6</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32341753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r>
              <a:rPr lang="en-US" dirty="0"/>
              <a:t>Direct = similar</a:t>
            </a:r>
            <a:r>
              <a:rPr lang="en-US" baseline="0" dirty="0"/>
              <a:t> products and/or market</a:t>
            </a:r>
          </a:p>
          <a:p>
            <a:r>
              <a:rPr lang="en-US" baseline="0" dirty="0"/>
              <a:t>	e.g. For a movie – other movies released at the same time</a:t>
            </a:r>
          </a:p>
          <a:p>
            <a:r>
              <a:rPr lang="en-US" baseline="0" dirty="0"/>
              <a:t>	For a game – other games in the same genre, compete on style, game play, cost, etc.</a:t>
            </a:r>
          </a:p>
          <a:p>
            <a:r>
              <a:rPr lang="en-US" baseline="0" dirty="0"/>
              <a:t>Indirect = competing for customers time/attention/money</a:t>
            </a:r>
          </a:p>
          <a:p>
            <a:r>
              <a:rPr lang="en-US" baseline="0" dirty="0"/>
              <a:t>	e.g. For a movie – all other social gatherings are competition</a:t>
            </a:r>
          </a:p>
          <a:p>
            <a:r>
              <a:rPr lang="en-US" baseline="0" dirty="0"/>
              <a:t>	For a game – all other forms of entertainment</a:t>
            </a:r>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43</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40171865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Next</a:t>
            </a:r>
            <a:r>
              <a:rPr lang="en-US" baseline="0" dirty="0"/>
              <a:t> week!</a:t>
            </a:r>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44</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169143982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r>
              <a:rPr lang="en-US" dirty="0"/>
              <a:t>Summary</a:t>
            </a:r>
            <a:r>
              <a:rPr lang="en-US" baseline="0" dirty="0"/>
              <a:t> of w</a:t>
            </a:r>
            <a:r>
              <a:rPr lang="en-US" dirty="0"/>
              <a:t>hat we covered</a:t>
            </a:r>
            <a:r>
              <a:rPr lang="en-US" baseline="0" dirty="0"/>
              <a:t> today.</a:t>
            </a:r>
          </a:p>
          <a:p>
            <a:endParaRPr lang="en-US" baseline="0" dirty="0"/>
          </a:p>
          <a:p>
            <a:r>
              <a:rPr lang="en-US" baseline="0" dirty="0"/>
              <a:t>Now your turn to apply it.</a:t>
            </a:r>
            <a:endParaRPr lang="en-US" dirty="0"/>
          </a:p>
        </p:txBody>
      </p:sp>
      <p:sp>
        <p:nvSpPr>
          <p:cNvPr id="4" name="Header Placeholder 3"/>
          <p:cNvSpPr>
            <a:spLocks noGrp="1"/>
          </p:cNvSpPr>
          <p:nvPr>
            <p:ph type="hdr" sz="quarter" idx="10"/>
          </p:nvPr>
        </p:nvSpPr>
        <p:spPr/>
        <p:txBody>
          <a:bodyPr/>
          <a:lstStyle/>
          <a:p>
            <a:r>
              <a:rPr lang="en-US"/>
              <a:t>EET Class 4.4</a:t>
            </a:r>
          </a:p>
        </p:txBody>
      </p:sp>
      <p:sp>
        <p:nvSpPr>
          <p:cNvPr id="5" name="Slide Number Placeholder 4"/>
          <p:cNvSpPr>
            <a:spLocks noGrp="1"/>
          </p:cNvSpPr>
          <p:nvPr>
            <p:ph type="sldNum" sz="quarter" idx="11"/>
          </p:nvPr>
        </p:nvSpPr>
        <p:spPr/>
        <p:txBody>
          <a:bodyPr/>
          <a:lstStyle/>
          <a:p>
            <a:fld id="{753F12B6-14A4-4F51-A814-199271B5241D}" type="slidenum">
              <a:rPr lang="en-US" smtClean="0"/>
              <a:pPr/>
              <a:t>45</a:t>
            </a:fld>
            <a:endParaRPr lang="en-US"/>
          </a:p>
        </p:txBody>
      </p:sp>
    </p:spTree>
    <p:extLst>
      <p:ext uri="{BB962C8B-B14F-4D97-AF65-F5344CB8AC3E}">
        <p14:creationId xmlns:p14="http://schemas.microsoft.com/office/powerpoint/2010/main" val="15702157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3F12B6-14A4-4F51-A814-199271B5241D}" type="slidenum">
              <a:rPr lang="en-US" smtClean="0"/>
              <a:pPr/>
              <a:t>46</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39414116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47</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3571961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48</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19498229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55</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18269343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normAutofit/>
          </a:bodyPr>
          <a:lstStyle/>
          <a:p>
            <a:r>
              <a:rPr lang="en-US" dirty="0"/>
              <a:t>Pages 1-60 in “Do More Faster” – Theme 1: Idea and Vision</a:t>
            </a:r>
          </a:p>
          <a:p>
            <a:r>
              <a:rPr lang="en-US" dirty="0"/>
              <a:t>Slide presentation:</a:t>
            </a:r>
          </a:p>
          <a:p>
            <a:pPr marL="281239" lvl="1"/>
            <a:r>
              <a:rPr lang="en-US" b="1" dirty="0">
                <a:hlinkClick r:id="rId3"/>
              </a:rPr>
              <a:t>steveblank.com/2010/11/15/creating-startup-success-customer-development-business-model-design/</a:t>
            </a:r>
            <a:endParaRPr lang="en-US" b="1" dirty="0"/>
          </a:p>
          <a:p>
            <a:r>
              <a:rPr lang="en-US" dirty="0"/>
              <a:t>Book – “Business Model Generation”</a:t>
            </a:r>
          </a:p>
          <a:p>
            <a:pPr marL="281239" lvl="1"/>
            <a:r>
              <a:rPr lang="en-US" b="1" dirty="0">
                <a:hlinkClick r:id="rId4"/>
              </a:rPr>
              <a:t>www.businessmodelgeneration.com/</a:t>
            </a:r>
            <a:endParaRPr lang="en-US" b="1" dirty="0"/>
          </a:p>
          <a:p>
            <a:pPr marL="281239" lvl="1"/>
            <a:r>
              <a:rPr lang="en-US" b="1" dirty="0">
                <a:hlinkClick r:id="rId5"/>
              </a:rPr>
              <a:t>www.businessmodelgeneration.com/downloads/business_model_canvas_poster.pdf</a:t>
            </a:r>
            <a:endParaRPr lang="en-US" b="1" dirty="0"/>
          </a:p>
          <a:p>
            <a:pPr marL="281239" lvl="1"/>
            <a:r>
              <a:rPr lang="en-US" b="1" dirty="0">
                <a:hlinkClick r:id="rId6"/>
              </a:rPr>
              <a:t>www.businessmodelgeneration.com/downloads/businessmodelgeneration_preview.pdf</a:t>
            </a:r>
            <a:endParaRPr lang="en-US" b="1" dirty="0"/>
          </a:p>
          <a:p>
            <a:endParaRPr lang="en-US" dirty="0"/>
          </a:p>
        </p:txBody>
      </p:sp>
      <p:sp>
        <p:nvSpPr>
          <p:cNvPr id="4" name="Slide Number Placeholder 3"/>
          <p:cNvSpPr>
            <a:spLocks noGrp="1"/>
          </p:cNvSpPr>
          <p:nvPr>
            <p:ph type="sldNum" sz="quarter" idx="10"/>
          </p:nvPr>
        </p:nvSpPr>
        <p:spPr/>
        <p:txBody>
          <a:bodyPr/>
          <a:lstStyle/>
          <a:p>
            <a:fld id="{753F12B6-14A4-4F51-A814-199271B5241D}" type="slidenum">
              <a:rPr lang="en-US" smtClean="0"/>
              <a:pPr/>
              <a:t>56</a:t>
            </a:fld>
            <a:endParaRPr lang="en-US"/>
          </a:p>
        </p:txBody>
      </p:sp>
      <p:sp>
        <p:nvSpPr>
          <p:cNvPr id="5" name="Header Placeholder 4"/>
          <p:cNvSpPr>
            <a:spLocks noGrp="1"/>
          </p:cNvSpPr>
          <p:nvPr>
            <p:ph type="hdr" sz="quarter" idx="11"/>
          </p:nvPr>
        </p:nvSpPr>
        <p:spPr/>
        <p:txBody>
          <a:bodyPr/>
          <a:lstStyle/>
          <a:p>
            <a:r>
              <a:rPr lang="en-US"/>
              <a:t>EET Class 4.4</a:t>
            </a:r>
          </a:p>
        </p:txBody>
      </p:sp>
    </p:spTree>
    <p:extLst>
      <p:ext uri="{BB962C8B-B14F-4D97-AF65-F5344CB8AC3E}">
        <p14:creationId xmlns:p14="http://schemas.microsoft.com/office/powerpoint/2010/main" val="260798567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57</a:t>
            </a:fld>
            <a:endParaRPr lang="en-US"/>
          </a:p>
        </p:txBody>
      </p:sp>
    </p:spTree>
    <p:extLst>
      <p:ext uri="{BB962C8B-B14F-4D97-AF65-F5344CB8AC3E}">
        <p14:creationId xmlns:p14="http://schemas.microsoft.com/office/powerpoint/2010/main" val="1007619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7</a:t>
            </a:fld>
            <a:endParaRPr lang="en-US"/>
          </a:p>
        </p:txBody>
      </p:sp>
    </p:spTree>
    <p:extLst>
      <p:ext uri="{BB962C8B-B14F-4D97-AF65-F5344CB8AC3E}">
        <p14:creationId xmlns:p14="http://schemas.microsoft.com/office/powerpoint/2010/main" val="2995240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8</a:t>
            </a:fld>
            <a:endParaRPr lang="en-US"/>
          </a:p>
        </p:txBody>
      </p:sp>
    </p:spTree>
    <p:extLst>
      <p:ext uri="{BB962C8B-B14F-4D97-AF65-F5344CB8AC3E}">
        <p14:creationId xmlns:p14="http://schemas.microsoft.com/office/powerpoint/2010/main" val="1197015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9</a:t>
            </a:fld>
            <a:endParaRPr lang="en-US"/>
          </a:p>
        </p:txBody>
      </p:sp>
    </p:spTree>
    <p:extLst>
      <p:ext uri="{BB962C8B-B14F-4D97-AF65-F5344CB8AC3E}">
        <p14:creationId xmlns:p14="http://schemas.microsoft.com/office/powerpoint/2010/main" val="2083956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10</a:t>
            </a:fld>
            <a:endParaRPr lang="en-US"/>
          </a:p>
        </p:txBody>
      </p:sp>
    </p:spTree>
    <p:extLst>
      <p:ext uri="{BB962C8B-B14F-4D97-AF65-F5344CB8AC3E}">
        <p14:creationId xmlns:p14="http://schemas.microsoft.com/office/powerpoint/2010/main" val="1806419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701675"/>
            <a:ext cx="6234113" cy="3508375"/>
          </a:xfrm>
        </p:spPr>
      </p:sp>
      <p:sp>
        <p:nvSpPr>
          <p:cNvPr id="3" name="Notes Placeholder 2"/>
          <p:cNvSpPr>
            <a:spLocks noGrp="1"/>
          </p:cNvSpPr>
          <p:nvPr>
            <p:ph type="body" idx="1"/>
          </p:nvPr>
        </p:nvSpPr>
        <p:spPr/>
        <p:txBody>
          <a:bodyPr/>
          <a:lstStyle/>
          <a:p>
            <a:endParaRPr lang="en-US" b="1" dirty="0"/>
          </a:p>
        </p:txBody>
      </p:sp>
      <p:sp>
        <p:nvSpPr>
          <p:cNvPr id="4" name="Header Placeholder 3"/>
          <p:cNvSpPr>
            <a:spLocks noGrp="1"/>
          </p:cNvSpPr>
          <p:nvPr>
            <p:ph type="hdr" sz="quarter"/>
          </p:nvPr>
        </p:nvSpPr>
        <p:spPr/>
        <p:txBody>
          <a:bodyPr/>
          <a:lstStyle/>
          <a:p>
            <a:r>
              <a:rPr lang="en-US"/>
              <a:t>EET Class 4.4</a:t>
            </a:r>
          </a:p>
        </p:txBody>
      </p:sp>
      <p:sp>
        <p:nvSpPr>
          <p:cNvPr id="5" name="Slide Number Placeholder 4"/>
          <p:cNvSpPr>
            <a:spLocks noGrp="1"/>
          </p:cNvSpPr>
          <p:nvPr>
            <p:ph type="sldNum" sz="quarter" idx="5"/>
          </p:nvPr>
        </p:nvSpPr>
        <p:spPr/>
        <p:txBody>
          <a:bodyPr/>
          <a:lstStyle/>
          <a:p>
            <a:fld id="{753F12B6-14A4-4F51-A814-199271B5241D}" type="slidenum">
              <a:rPr lang="en-US" smtClean="0"/>
              <a:pPr/>
              <a:t>11</a:t>
            </a:fld>
            <a:endParaRPr lang="en-US"/>
          </a:p>
        </p:txBody>
      </p:sp>
    </p:spTree>
    <p:extLst>
      <p:ext uri="{BB962C8B-B14F-4D97-AF65-F5344CB8AC3E}">
        <p14:creationId xmlns:p14="http://schemas.microsoft.com/office/powerpoint/2010/main" val="2936007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Text - lef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1A736929-2626-49C2-BFF4-B9F7AC82AF98}"/>
              </a:ext>
            </a:extLst>
          </p:cNvPr>
          <p:cNvSpPr txBox="1">
            <a:spLocks/>
          </p:cNvSpPr>
          <p:nvPr userDrawn="1"/>
        </p:nvSpPr>
        <p:spPr>
          <a:xfrm>
            <a:off x="0" y="0"/>
            <a:ext cx="9144000" cy="971550"/>
          </a:xfrm>
          <a:prstGeom prst="rect">
            <a:avLst/>
          </a:prstGeom>
        </p:spPr>
        <p:txBody>
          <a:bodyPr vert="horz" lIns="91440" tIns="45720" rIns="91440" bIns="45720" rtlCol="0" anchor="t">
            <a:noAutofit/>
          </a:bodyPr>
          <a:lstStyle>
            <a:lvl1pPr algn="l" defTabSz="685800" rtl="0" eaLnBrk="1" latinLnBrk="0" hangingPunct="1">
              <a:spcBef>
                <a:spcPct val="0"/>
              </a:spcBef>
              <a:buNone/>
              <a:defRPr sz="4800" b="1" kern="1200" cap="all" spc="-45" baseline="0">
                <a:solidFill>
                  <a:schemeClr val="bg1"/>
                </a:solidFill>
                <a:latin typeface="Myriad Pro Cond" panose="020B0506030403020204" pitchFamily="34" charset="0"/>
                <a:ea typeface="+mj-ea"/>
                <a:cs typeface="+mj-cs"/>
              </a:defRPr>
            </a:lvl1pPr>
          </a:lstStyle>
          <a:p>
            <a:endParaRPr lang="en-US" dirty="0"/>
          </a:p>
        </p:txBody>
      </p:sp>
      <p:sp>
        <p:nvSpPr>
          <p:cNvPr id="11" name="Title 10">
            <a:extLst>
              <a:ext uri="{FF2B5EF4-FFF2-40B4-BE49-F238E27FC236}">
                <a16:creationId xmlns:a16="http://schemas.microsoft.com/office/drawing/2014/main" id="{3B9F2698-2319-40B6-BAC5-C5AA0BE6D3F7}"/>
              </a:ext>
            </a:extLst>
          </p:cNvPr>
          <p:cNvSpPr>
            <a:spLocks noGrp="1"/>
          </p:cNvSpPr>
          <p:nvPr>
            <p:ph type="title"/>
          </p:nvPr>
        </p:nvSpPr>
        <p:spPr>
          <a:xfrm>
            <a:off x="0" y="0"/>
            <a:ext cx="9144000" cy="971550"/>
          </a:xfrm>
        </p:spPr>
        <p:txBody>
          <a:bodyPr/>
          <a:lstStyle/>
          <a:p>
            <a:r>
              <a:rPr lang="en-US" dirty="0"/>
              <a:t>Click to edit Master title style</a:t>
            </a:r>
          </a:p>
        </p:txBody>
      </p:sp>
      <p:sp>
        <p:nvSpPr>
          <p:cNvPr id="13" name="Text Placeholder 12">
            <a:extLst>
              <a:ext uri="{FF2B5EF4-FFF2-40B4-BE49-F238E27FC236}">
                <a16:creationId xmlns:a16="http://schemas.microsoft.com/office/drawing/2014/main" id="{115DE929-49C7-4E5E-9626-E920F382A578}"/>
              </a:ext>
            </a:extLst>
          </p:cNvPr>
          <p:cNvSpPr>
            <a:spLocks noGrp="1"/>
          </p:cNvSpPr>
          <p:nvPr>
            <p:ph type="body" sz="quarter" idx="10"/>
          </p:nvPr>
        </p:nvSpPr>
        <p:spPr>
          <a:xfrm>
            <a:off x="0" y="971550"/>
            <a:ext cx="4114800" cy="4171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424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E866C44-1E48-4181-8820-FC0BCB70A07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3660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 full">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EA904AE-29AE-4C02-A6BB-0289B3668825}"/>
              </a:ext>
            </a:extLst>
          </p:cNvPr>
          <p:cNvSpPr>
            <a:spLocks noGrp="1"/>
          </p:cNvSpPr>
          <p:nvPr>
            <p:ph type="body" sz="quarter" idx="10"/>
          </p:nvPr>
        </p:nvSpPr>
        <p:spPr>
          <a:xfrm>
            <a:off x="0" y="1868"/>
            <a:ext cx="9144000" cy="5141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1929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8235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8"/>
            <a:ext cx="7772400" cy="3428999"/>
          </a:xfrm>
        </p:spPr>
        <p:txBody>
          <a:bodyPr anchor="ctr">
            <a:noAutofit/>
          </a:bodyPr>
          <a:lstStyle>
            <a:lvl1pPr>
              <a:lnSpc>
                <a:spcPct val="100000"/>
              </a:lnSpc>
              <a:defRPr sz="3000" spc="-60" baseline="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1" cap="all" spc="90" baseline="0">
                <a:solidFill>
                  <a:schemeClr val="tx2"/>
                </a:solidFill>
                <a:latin typeface="Myriad Pro Cond" panose="020B0506030403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03794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00151"/>
            <a:ext cx="4114800" cy="3394472"/>
          </a:xfrm>
        </p:spPr>
        <p:txBody>
          <a:bodyPr/>
          <a:lstStyle>
            <a:lvl1pPr>
              <a:defRPr sz="2100"/>
            </a:lvl1pPr>
            <a:lvl2pPr>
              <a:buNone/>
              <a:defRPr sz="1800"/>
            </a:lvl2pPr>
            <a:lvl3pPr>
              <a:buNone/>
              <a:defRPr sz="1500"/>
            </a:lvl3pPr>
            <a:lvl4pPr>
              <a:buNone/>
              <a:defRPr sz="1350"/>
            </a:lvl4pPr>
            <a:lvl5pPr>
              <a:buNone/>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00151"/>
            <a:ext cx="4053840" cy="3394472"/>
          </a:xfrm>
        </p:spPr>
        <p:txBody>
          <a:bodyPr/>
          <a:lstStyle>
            <a:lvl1pPr>
              <a:defRPr sz="2100"/>
            </a:lvl1pPr>
            <a:lvl2pPr>
              <a:buNone/>
              <a:defRPr sz="1800"/>
            </a:lvl2pPr>
            <a:lvl3pPr>
              <a:buNone/>
              <a:defRPr sz="1500"/>
            </a:lvl3pPr>
            <a:lvl4pPr>
              <a:buNone/>
              <a:defRPr sz="1350"/>
            </a:lvl4pPr>
            <a:lvl5pPr>
              <a:buNone/>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321617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97155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0" y="971550"/>
            <a:ext cx="9144000" cy="4171950"/>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32505361"/>
      </p:ext>
    </p:extLst>
  </p:cSld>
  <p:clrMap bg1="lt1" tx1="dk1" bg2="lt2" tx2="dk2" accent1="accent1" accent2="accent2" accent3="accent3" accent4="accent4" accent5="accent5" accent6="accent6" hlink="hlink" folHlink="folHlink"/>
  <p:sldLayoutIdLst>
    <p:sldLayoutId id="2147483686" r:id="rId1"/>
    <p:sldLayoutId id="2147483690" r:id="rId2"/>
    <p:sldLayoutId id="2147483692" r:id="rId3"/>
    <p:sldLayoutId id="2147483691" r:id="rId4"/>
    <p:sldLayoutId id="2147483685" r:id="rId5"/>
    <p:sldLayoutId id="2147483688" r:id="rId6"/>
  </p:sldLayoutIdLst>
  <p:txStyles>
    <p:titleStyle>
      <a:lvl1pPr algn="l" defTabSz="685800" rtl="0" eaLnBrk="1" latinLnBrk="0" hangingPunct="1">
        <a:spcBef>
          <a:spcPct val="0"/>
        </a:spcBef>
        <a:buNone/>
        <a:defRPr sz="4400" b="1" kern="1200" cap="all" spc="-45" baseline="0">
          <a:solidFill>
            <a:srgbClr val="FFFF00"/>
          </a:solidFill>
          <a:latin typeface="Myriad Pro Cond" panose="020B0506030403020204" pitchFamily="34" charset="0"/>
          <a:ea typeface="+mj-ea"/>
          <a:cs typeface="+mj-cs"/>
        </a:defRPr>
      </a:lvl1pPr>
    </p:titleStyle>
    <p:bodyStyle>
      <a:lvl1pPr marL="0" indent="0" algn="l" defTabSz="685800" rtl="0" eaLnBrk="1" latinLnBrk="0" hangingPunct="1">
        <a:spcBef>
          <a:spcPct val="20000"/>
        </a:spcBef>
        <a:spcAft>
          <a:spcPts val="450"/>
        </a:spcAft>
        <a:buFont typeface="Arial" pitchFamily="34" charset="0"/>
        <a:buNone/>
        <a:defRPr sz="4400" b="1" kern="1200">
          <a:solidFill>
            <a:schemeClr val="bg1"/>
          </a:solidFill>
          <a:latin typeface="Myriad Pro Cond" panose="020B0506030403020204" pitchFamily="34" charset="0"/>
          <a:ea typeface="+mn-ea"/>
          <a:cs typeface="+mn-cs"/>
        </a:defRPr>
      </a:lvl1pPr>
      <a:lvl2pPr marL="205740" indent="0" algn="l" defTabSz="685800" rtl="0" eaLnBrk="1" latinLnBrk="0" hangingPunct="1">
        <a:spcBef>
          <a:spcPct val="20000"/>
        </a:spcBef>
        <a:buClr>
          <a:schemeClr val="tx2"/>
        </a:buClr>
        <a:buFont typeface="Arial" pitchFamily="34" charset="0"/>
        <a:buNone/>
        <a:defRPr sz="4400" kern="1200">
          <a:solidFill>
            <a:schemeClr val="bg1"/>
          </a:solidFill>
          <a:latin typeface="Myriad Pro Cond" panose="020B0506030403020204" pitchFamily="34" charset="0"/>
          <a:ea typeface="+mn-ea"/>
          <a:cs typeface="+mn-cs"/>
        </a:defRPr>
      </a:lvl2pPr>
      <a:lvl3pPr marL="685800" indent="0" algn="l" defTabSz="685800" rtl="0" eaLnBrk="1" latinLnBrk="0" hangingPunct="1">
        <a:spcBef>
          <a:spcPct val="20000"/>
        </a:spcBef>
        <a:buClr>
          <a:schemeClr val="tx2"/>
        </a:buClr>
        <a:buFont typeface="Arial" pitchFamily="34" charset="0"/>
        <a:buNone/>
        <a:defRPr sz="4000" kern="1200">
          <a:solidFill>
            <a:schemeClr val="bg1"/>
          </a:solidFill>
          <a:latin typeface="Myriad Pro Cond" panose="020B0506030403020204" pitchFamily="34" charset="0"/>
          <a:ea typeface="+mn-ea"/>
          <a:cs typeface="+mn-cs"/>
        </a:defRPr>
      </a:lvl3pPr>
      <a:lvl4pPr marL="1028700" indent="0" algn="l" defTabSz="685800" rtl="0" eaLnBrk="1" latinLnBrk="0" hangingPunct="1">
        <a:spcBef>
          <a:spcPct val="20000"/>
        </a:spcBef>
        <a:buClr>
          <a:schemeClr val="tx2"/>
        </a:buClr>
        <a:buFont typeface="Arial" pitchFamily="34" charset="0"/>
        <a:buNone/>
        <a:defRPr sz="4000" kern="1200">
          <a:solidFill>
            <a:schemeClr val="bg1"/>
          </a:solidFill>
          <a:latin typeface="Myriad Pro Cond" panose="020B0506030403020204" pitchFamily="34" charset="0"/>
          <a:ea typeface="+mn-ea"/>
          <a:cs typeface="+mn-cs"/>
        </a:defRPr>
      </a:lvl4pPr>
      <a:lvl5pPr marL="1371600" indent="0" algn="l" defTabSz="685800" rtl="0" eaLnBrk="1" latinLnBrk="0" hangingPunct="1">
        <a:spcBef>
          <a:spcPct val="20000"/>
        </a:spcBef>
        <a:buClr>
          <a:schemeClr val="tx2"/>
        </a:buClr>
        <a:buFont typeface="Arial" pitchFamily="34" charset="0"/>
        <a:buNone/>
        <a:defRPr sz="4000" kern="1200" baseline="0">
          <a:solidFill>
            <a:schemeClr val="bg1"/>
          </a:solidFill>
          <a:latin typeface="Myriad Pro Cond" panose="020B0506030403020204" pitchFamily="34" charset="0"/>
          <a:ea typeface="+mn-ea"/>
          <a:cs typeface="+mn-cs"/>
        </a:defRPr>
      </a:lvl5pPr>
      <a:lvl6pPr marL="18859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6pPr>
      <a:lvl7pPr marL="22288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8pPr>
      <a:lvl9pPr marL="2914650" indent="-171450" algn="l" defTabSz="685800" rtl="0" eaLnBrk="1" latinLnBrk="0" hangingPunct="1">
        <a:spcBef>
          <a:spcPct val="20000"/>
        </a:spcBef>
        <a:buClr>
          <a:schemeClr val="tx2"/>
        </a:buClr>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hyperlink" Target="http://steveblank.com/2010/11/15/creating-startup-success-customer-development-business-model-design/"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6" Type="http://schemas.openxmlformats.org/officeDocument/2006/relationships/hyperlink" Target="http://www.businessmodelgeneration.com/downloads/businessmodelgeneration_preview.pdf" TargetMode="External"/><Relationship Id="rId5" Type="http://schemas.openxmlformats.org/officeDocument/2006/relationships/hyperlink" Target="http://www.businessmodelgeneration.com/downloads/business_model_canvas_poster.pdf" TargetMode="External"/><Relationship Id="rId4" Type="http://schemas.openxmlformats.org/officeDocument/2006/relationships/hyperlink" Target="http://www.businessmodelgeneration.com/"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dium.com/the-creative-founder/ideation-sprints-for-new-products-services-74f925190b4f" TargetMode="External"/><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5299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a:p>
            <a:r>
              <a:rPr lang="en-US" dirty="0"/>
              <a:t>Research and Modeling</a:t>
            </a:r>
          </a:p>
        </p:txBody>
      </p:sp>
      <p:pic>
        <p:nvPicPr>
          <p:cNvPr id="4" name="Picture 3" descr="A white square with a black background&#10;&#10;Description automatically generated with medium confidence">
            <a:extLst>
              <a:ext uri="{FF2B5EF4-FFF2-40B4-BE49-F238E27FC236}">
                <a16:creationId xmlns:a16="http://schemas.microsoft.com/office/drawing/2014/main" id="{B17CC45B-4D0F-4587-840F-4329728EA1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088" t="18802" r="15088" b="17965"/>
          <a:stretch/>
        </p:blipFill>
        <p:spPr>
          <a:xfrm>
            <a:off x="2498232" y="1885950"/>
            <a:ext cx="2160559" cy="1533300"/>
          </a:xfrm>
          <a:prstGeom prst="rect">
            <a:avLst/>
          </a:prstGeom>
        </p:spPr>
      </p:pic>
      <p:pic>
        <p:nvPicPr>
          <p:cNvPr id="6" name="Picture 5" descr="A picture containing text, paper clip&#10;&#10;Description automatically generated">
            <a:extLst>
              <a:ext uri="{FF2B5EF4-FFF2-40B4-BE49-F238E27FC236}">
                <a16:creationId xmlns:a16="http://schemas.microsoft.com/office/drawing/2014/main" id="{E79F88AD-1C1F-4A58-8F29-2C649D01BD5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477" t="17811" r="28263" b="13323"/>
          <a:stretch/>
        </p:blipFill>
        <p:spPr>
          <a:xfrm>
            <a:off x="152400" y="1809750"/>
            <a:ext cx="2044700" cy="1752600"/>
          </a:xfrm>
          <a:prstGeom prst="rect">
            <a:avLst/>
          </a:prstGeom>
        </p:spPr>
      </p:pic>
      <p:sp>
        <p:nvSpPr>
          <p:cNvPr id="2" name="TextBox 1">
            <a:extLst>
              <a:ext uri="{FF2B5EF4-FFF2-40B4-BE49-F238E27FC236}">
                <a16:creationId xmlns:a16="http://schemas.microsoft.com/office/drawing/2014/main" id="{B1559D49-D42E-4FBB-BA82-90F44F660583}"/>
              </a:ext>
            </a:extLst>
          </p:cNvPr>
          <p:cNvSpPr txBox="1"/>
          <p:nvPr/>
        </p:nvSpPr>
        <p:spPr>
          <a:xfrm rot="19646200">
            <a:off x="417966" y="3010545"/>
            <a:ext cx="3641175" cy="1323439"/>
          </a:xfrm>
          <a:prstGeom prst="rect">
            <a:avLst/>
          </a:prstGeom>
          <a:noFill/>
          <a:ln w="76200">
            <a:solidFill>
              <a:srgbClr val="FFFF00"/>
            </a:solidFill>
          </a:ln>
        </p:spPr>
        <p:txBody>
          <a:bodyPr wrap="square" rtlCol="0">
            <a:spAutoFit/>
          </a:bodyPr>
          <a:lstStyle/>
          <a:p>
            <a:pPr algn="ctr"/>
            <a:r>
              <a:rPr lang="en-US" sz="8000" b="1" dirty="0">
                <a:solidFill>
                  <a:srgbClr val="FFFF00"/>
                </a:solidFill>
                <a:latin typeface="Myriad Pro Cond" panose="020B0506030403020204" pitchFamily="34" charset="0"/>
              </a:rPr>
              <a:t>ITERATE!</a:t>
            </a:r>
          </a:p>
        </p:txBody>
      </p:sp>
    </p:spTree>
    <p:extLst>
      <p:ext uri="{BB962C8B-B14F-4D97-AF65-F5344CB8AC3E}">
        <p14:creationId xmlns:p14="http://schemas.microsoft.com/office/powerpoint/2010/main" val="2308113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icon&#10;&#10;Description automatically generated">
            <a:extLst>
              <a:ext uri="{FF2B5EF4-FFF2-40B4-BE49-F238E27FC236}">
                <a16:creationId xmlns:a16="http://schemas.microsoft.com/office/drawing/2014/main" id="{F6E7E8D1-8306-44C5-8C2C-789A7970D80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6637" t="17238" r="24342" b="14558"/>
          <a:stretch/>
        </p:blipFill>
        <p:spPr>
          <a:xfrm>
            <a:off x="1676400" y="2266950"/>
            <a:ext cx="2286000" cy="2385392"/>
          </a:xfrm>
          <a:prstGeom prst="rect">
            <a:avLst/>
          </a:prstGeom>
        </p:spPr>
      </p:pic>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a:p>
            <a:r>
              <a:rPr lang="en-US" dirty="0"/>
              <a:t>Research and Modeling</a:t>
            </a:r>
          </a:p>
          <a:p>
            <a:r>
              <a:rPr lang="en-US" dirty="0"/>
              <a:t>Execution</a:t>
            </a:r>
          </a:p>
        </p:txBody>
      </p:sp>
    </p:spTree>
    <p:extLst>
      <p:ext uri="{BB962C8B-B14F-4D97-AF65-F5344CB8AC3E}">
        <p14:creationId xmlns:p14="http://schemas.microsoft.com/office/powerpoint/2010/main" val="3263006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icon&#10;&#10;Description automatically generated">
            <a:extLst>
              <a:ext uri="{FF2B5EF4-FFF2-40B4-BE49-F238E27FC236}">
                <a16:creationId xmlns:a16="http://schemas.microsoft.com/office/drawing/2014/main" id="{F6E7E8D1-8306-44C5-8C2C-789A7970D80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6637" t="17238" r="24342" b="14558"/>
          <a:stretch/>
        </p:blipFill>
        <p:spPr>
          <a:xfrm>
            <a:off x="1676400" y="2266950"/>
            <a:ext cx="2286000" cy="2385392"/>
          </a:xfrm>
          <a:prstGeom prst="rect">
            <a:avLst/>
          </a:prstGeom>
        </p:spPr>
      </p:pic>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a:p>
            <a:r>
              <a:rPr lang="en-US" dirty="0"/>
              <a:t>Research and Modeling</a:t>
            </a:r>
          </a:p>
          <a:p>
            <a:r>
              <a:rPr lang="en-US" dirty="0"/>
              <a:t>Execution</a:t>
            </a:r>
          </a:p>
        </p:txBody>
      </p:sp>
      <p:sp>
        <p:nvSpPr>
          <p:cNvPr id="4" name="TextBox 3">
            <a:extLst>
              <a:ext uri="{FF2B5EF4-FFF2-40B4-BE49-F238E27FC236}">
                <a16:creationId xmlns:a16="http://schemas.microsoft.com/office/drawing/2014/main" id="{28918B17-CDC0-4A4A-AB96-1FA336F2F7DA}"/>
              </a:ext>
            </a:extLst>
          </p:cNvPr>
          <p:cNvSpPr txBox="1"/>
          <p:nvPr/>
        </p:nvSpPr>
        <p:spPr>
          <a:xfrm rot="19646200">
            <a:off x="298557" y="2076024"/>
            <a:ext cx="3641175" cy="1323439"/>
          </a:xfrm>
          <a:prstGeom prst="rect">
            <a:avLst/>
          </a:prstGeom>
          <a:noFill/>
          <a:ln w="76200">
            <a:solidFill>
              <a:srgbClr val="FFFF00"/>
            </a:solidFill>
          </a:ln>
        </p:spPr>
        <p:txBody>
          <a:bodyPr wrap="square" rtlCol="0">
            <a:spAutoFit/>
          </a:bodyPr>
          <a:lstStyle/>
          <a:p>
            <a:pPr algn="ctr"/>
            <a:r>
              <a:rPr lang="en-US" sz="8000" b="1" dirty="0">
                <a:solidFill>
                  <a:srgbClr val="FFFF00"/>
                </a:solidFill>
                <a:latin typeface="Myriad Pro Cond" panose="020B0506030403020204" pitchFamily="34" charset="0"/>
              </a:rPr>
              <a:t>PIVOT!</a:t>
            </a:r>
          </a:p>
        </p:txBody>
      </p:sp>
    </p:spTree>
    <p:extLst>
      <p:ext uri="{BB962C8B-B14F-4D97-AF65-F5344CB8AC3E}">
        <p14:creationId xmlns:p14="http://schemas.microsoft.com/office/powerpoint/2010/main" val="1321980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a:p>
            <a:r>
              <a:rPr lang="en-US" dirty="0"/>
              <a:t>Research and Modeling</a:t>
            </a:r>
          </a:p>
        </p:txBody>
      </p:sp>
      <p:pic>
        <p:nvPicPr>
          <p:cNvPr id="4" name="Picture 3" descr="A white square with a black background&#10;&#10;Description automatically generated with medium confidence">
            <a:extLst>
              <a:ext uri="{FF2B5EF4-FFF2-40B4-BE49-F238E27FC236}">
                <a16:creationId xmlns:a16="http://schemas.microsoft.com/office/drawing/2014/main" id="{B17CC45B-4D0F-4587-840F-4329728EA1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088" t="18802" r="15088" b="17965"/>
          <a:stretch/>
        </p:blipFill>
        <p:spPr>
          <a:xfrm>
            <a:off x="2498232" y="1885950"/>
            <a:ext cx="2160559" cy="1533300"/>
          </a:xfrm>
          <a:prstGeom prst="rect">
            <a:avLst/>
          </a:prstGeom>
        </p:spPr>
      </p:pic>
      <p:pic>
        <p:nvPicPr>
          <p:cNvPr id="6" name="Picture 5" descr="A picture containing text, paper clip&#10;&#10;Description automatically generated">
            <a:extLst>
              <a:ext uri="{FF2B5EF4-FFF2-40B4-BE49-F238E27FC236}">
                <a16:creationId xmlns:a16="http://schemas.microsoft.com/office/drawing/2014/main" id="{E79F88AD-1C1F-4A58-8F29-2C649D01BD5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477" t="17811" r="28263" b="13323"/>
          <a:stretch/>
        </p:blipFill>
        <p:spPr>
          <a:xfrm>
            <a:off x="152400" y="1809750"/>
            <a:ext cx="2044700" cy="1752600"/>
          </a:xfrm>
          <a:prstGeom prst="rect">
            <a:avLst/>
          </a:prstGeom>
        </p:spPr>
      </p:pic>
    </p:spTree>
    <p:extLst>
      <p:ext uri="{BB962C8B-B14F-4D97-AF65-F5344CB8AC3E}">
        <p14:creationId xmlns:p14="http://schemas.microsoft.com/office/powerpoint/2010/main" val="2524237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icon&#10;&#10;Description automatically generated">
            <a:extLst>
              <a:ext uri="{FF2B5EF4-FFF2-40B4-BE49-F238E27FC236}">
                <a16:creationId xmlns:a16="http://schemas.microsoft.com/office/drawing/2014/main" id="{F6E7E8D1-8306-44C5-8C2C-789A7970D80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6637" t="17238" r="24342" b="14558"/>
          <a:stretch/>
        </p:blipFill>
        <p:spPr>
          <a:xfrm>
            <a:off x="1676400" y="2266950"/>
            <a:ext cx="2286000" cy="2385392"/>
          </a:xfrm>
          <a:prstGeom prst="rect">
            <a:avLst/>
          </a:prstGeom>
        </p:spPr>
      </p:pic>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a:p>
            <a:r>
              <a:rPr lang="en-US" dirty="0"/>
              <a:t>Research and Modeling</a:t>
            </a:r>
          </a:p>
          <a:p>
            <a:r>
              <a:rPr lang="en-US" dirty="0"/>
              <a:t>Execution</a:t>
            </a:r>
          </a:p>
        </p:txBody>
      </p:sp>
    </p:spTree>
    <p:extLst>
      <p:ext uri="{BB962C8B-B14F-4D97-AF65-F5344CB8AC3E}">
        <p14:creationId xmlns:p14="http://schemas.microsoft.com/office/powerpoint/2010/main" val="4294913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a:p>
            <a:r>
              <a:rPr lang="en-US" dirty="0"/>
              <a:t>Research and Modeling</a:t>
            </a:r>
          </a:p>
          <a:p>
            <a:r>
              <a:rPr lang="en-US" dirty="0"/>
              <a:t>Execution</a:t>
            </a:r>
          </a:p>
          <a:p>
            <a:r>
              <a:rPr lang="en-US" dirty="0"/>
              <a:t>Growth</a:t>
            </a:r>
          </a:p>
        </p:txBody>
      </p:sp>
      <p:pic>
        <p:nvPicPr>
          <p:cNvPr id="7" name="Picture 6" descr="A picture containing shape&#10;&#10;Description automatically generated">
            <a:extLst>
              <a:ext uri="{FF2B5EF4-FFF2-40B4-BE49-F238E27FC236}">
                <a16:creationId xmlns:a16="http://schemas.microsoft.com/office/drawing/2014/main" id="{85453424-8829-4CB8-9621-2A206FF40DD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3938" t="12227" r="1388" b="16293"/>
          <a:stretch/>
        </p:blipFill>
        <p:spPr>
          <a:xfrm>
            <a:off x="1676400" y="2571750"/>
            <a:ext cx="2714158" cy="1948626"/>
          </a:xfrm>
          <a:prstGeom prst="rect">
            <a:avLst/>
          </a:prstGeom>
        </p:spPr>
      </p:pic>
    </p:spTree>
    <p:extLst>
      <p:ext uri="{BB962C8B-B14F-4D97-AF65-F5344CB8AC3E}">
        <p14:creationId xmlns:p14="http://schemas.microsoft.com/office/powerpoint/2010/main" val="4277794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a:p>
            <a:r>
              <a:rPr lang="en-US" dirty="0"/>
              <a:t>Research and Modeling</a:t>
            </a:r>
          </a:p>
          <a:p>
            <a:r>
              <a:rPr lang="en-US" dirty="0"/>
              <a:t>Execution</a:t>
            </a:r>
          </a:p>
          <a:p>
            <a:r>
              <a:rPr lang="en-US" dirty="0"/>
              <a:t>Growth</a:t>
            </a:r>
          </a:p>
          <a:p>
            <a:r>
              <a:rPr lang="en-US" dirty="0"/>
              <a:t>Exit</a:t>
            </a:r>
          </a:p>
        </p:txBody>
      </p:sp>
      <p:pic>
        <p:nvPicPr>
          <p:cNvPr id="6" name="Picture 5" descr="A picture containing text, light&#10;&#10;Description automatically generated">
            <a:extLst>
              <a:ext uri="{FF2B5EF4-FFF2-40B4-BE49-F238E27FC236}">
                <a16:creationId xmlns:a16="http://schemas.microsoft.com/office/drawing/2014/main" id="{7BA2CAF4-5EFE-4DE9-9C54-FB6B72965FF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2165" t="17246" r="29912" b="17053"/>
          <a:stretch/>
        </p:blipFill>
        <p:spPr>
          <a:xfrm rot="382032">
            <a:off x="2209800" y="2419350"/>
            <a:ext cx="1292860" cy="2281518"/>
          </a:xfrm>
          <a:prstGeom prst="rect">
            <a:avLst/>
          </a:prstGeom>
        </p:spPr>
      </p:pic>
    </p:spTree>
    <p:extLst>
      <p:ext uri="{BB962C8B-B14F-4D97-AF65-F5344CB8AC3E}">
        <p14:creationId xmlns:p14="http://schemas.microsoft.com/office/powerpoint/2010/main" val="1966917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a:p>
            <a:r>
              <a:rPr lang="en-US" dirty="0"/>
              <a:t>Research and Modeling</a:t>
            </a:r>
          </a:p>
          <a:p>
            <a:r>
              <a:rPr lang="en-US" dirty="0"/>
              <a:t>Execution</a:t>
            </a:r>
          </a:p>
          <a:p>
            <a:r>
              <a:rPr lang="en-US" dirty="0"/>
              <a:t>Growth</a:t>
            </a:r>
          </a:p>
          <a:p>
            <a:r>
              <a:rPr lang="en-US" dirty="0"/>
              <a:t>Exit</a:t>
            </a:r>
          </a:p>
        </p:txBody>
      </p:sp>
    </p:spTree>
    <p:extLst>
      <p:ext uri="{BB962C8B-B14F-4D97-AF65-F5344CB8AC3E}">
        <p14:creationId xmlns:p14="http://schemas.microsoft.com/office/powerpoint/2010/main" val="2058815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model canvas</a:t>
            </a:r>
          </a:p>
        </p:txBody>
      </p:sp>
      <p:sp>
        <p:nvSpPr>
          <p:cNvPr id="4" name="Text Placeholder 3">
            <a:extLst>
              <a:ext uri="{FF2B5EF4-FFF2-40B4-BE49-F238E27FC236}">
                <a16:creationId xmlns:a16="http://schemas.microsoft.com/office/drawing/2014/main" id="{B19249B7-8C41-4F09-AD11-817CD475B475}"/>
              </a:ext>
            </a:extLst>
          </p:cNvPr>
          <p:cNvSpPr>
            <a:spLocks noGrp="1"/>
          </p:cNvSpPr>
          <p:nvPr>
            <p:ph type="body" sz="quarter" idx="10"/>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33350"/>
            <a:ext cx="4611979" cy="30480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103708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0" y="2800350"/>
            <a:ext cx="4191000" cy="2343150"/>
          </a:xfrm>
          <a:custGeom>
            <a:avLst/>
            <a:gdLst>
              <a:gd name="connsiteX0" fmla="*/ 0 w 4191000"/>
              <a:gd name="connsiteY0" fmla="*/ 0 h 2343150"/>
              <a:gd name="connsiteX1" fmla="*/ 556804 w 4191000"/>
              <a:gd name="connsiteY1" fmla="*/ 0 h 2343150"/>
              <a:gd name="connsiteX2" fmla="*/ 1113609 w 4191000"/>
              <a:gd name="connsiteY2" fmla="*/ 0 h 2343150"/>
              <a:gd name="connsiteX3" fmla="*/ 1712323 w 4191000"/>
              <a:gd name="connsiteY3" fmla="*/ 0 h 2343150"/>
              <a:gd name="connsiteX4" fmla="*/ 2227217 w 4191000"/>
              <a:gd name="connsiteY4" fmla="*/ 0 h 2343150"/>
              <a:gd name="connsiteX5" fmla="*/ 2825931 w 4191000"/>
              <a:gd name="connsiteY5" fmla="*/ 0 h 2343150"/>
              <a:gd name="connsiteX6" fmla="*/ 3424646 w 4191000"/>
              <a:gd name="connsiteY6" fmla="*/ 0 h 2343150"/>
              <a:gd name="connsiteX7" fmla="*/ 4191000 w 4191000"/>
              <a:gd name="connsiteY7" fmla="*/ 0 h 2343150"/>
              <a:gd name="connsiteX8" fmla="*/ 4191000 w 4191000"/>
              <a:gd name="connsiteY8" fmla="*/ 515493 h 2343150"/>
              <a:gd name="connsiteX9" fmla="*/ 4191000 w 4191000"/>
              <a:gd name="connsiteY9" fmla="*/ 1148144 h 2343150"/>
              <a:gd name="connsiteX10" fmla="*/ 4191000 w 4191000"/>
              <a:gd name="connsiteY10" fmla="*/ 1710500 h 2343150"/>
              <a:gd name="connsiteX11" fmla="*/ 4191000 w 4191000"/>
              <a:gd name="connsiteY11" fmla="*/ 2343150 h 2343150"/>
              <a:gd name="connsiteX12" fmla="*/ 3508466 w 4191000"/>
              <a:gd name="connsiteY12" fmla="*/ 2343150 h 2343150"/>
              <a:gd name="connsiteX13" fmla="*/ 2951661 w 4191000"/>
              <a:gd name="connsiteY13" fmla="*/ 2343150 h 2343150"/>
              <a:gd name="connsiteX14" fmla="*/ 2352947 w 4191000"/>
              <a:gd name="connsiteY14" fmla="*/ 2343150 h 2343150"/>
              <a:gd name="connsiteX15" fmla="*/ 1670413 w 4191000"/>
              <a:gd name="connsiteY15" fmla="*/ 2343150 h 2343150"/>
              <a:gd name="connsiteX16" fmla="*/ 1113609 w 4191000"/>
              <a:gd name="connsiteY16" fmla="*/ 2343150 h 2343150"/>
              <a:gd name="connsiteX17" fmla="*/ 0 w 4191000"/>
              <a:gd name="connsiteY17" fmla="*/ 2343150 h 2343150"/>
              <a:gd name="connsiteX18" fmla="*/ 0 w 4191000"/>
              <a:gd name="connsiteY18" fmla="*/ 1710500 h 2343150"/>
              <a:gd name="connsiteX19" fmla="*/ 0 w 4191000"/>
              <a:gd name="connsiteY19" fmla="*/ 1148144 h 2343150"/>
              <a:gd name="connsiteX20" fmla="*/ 0 w 4191000"/>
              <a:gd name="connsiteY20" fmla="*/ 609219 h 2343150"/>
              <a:gd name="connsiteX21" fmla="*/ 0 w 4191000"/>
              <a:gd name="connsiteY21" fmla="*/ 0 h 2343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91000" h="2343150" extrusionOk="0">
                <a:moveTo>
                  <a:pt x="0" y="0"/>
                </a:moveTo>
                <a:cubicBezTo>
                  <a:pt x="198817" y="-38458"/>
                  <a:pt x="426555" y="38370"/>
                  <a:pt x="556804" y="0"/>
                </a:cubicBezTo>
                <a:cubicBezTo>
                  <a:pt x="687053" y="-38370"/>
                  <a:pt x="919725" y="7869"/>
                  <a:pt x="1113609" y="0"/>
                </a:cubicBezTo>
                <a:cubicBezTo>
                  <a:pt x="1307493" y="-7869"/>
                  <a:pt x="1572046" y="55181"/>
                  <a:pt x="1712323" y="0"/>
                </a:cubicBezTo>
                <a:cubicBezTo>
                  <a:pt x="1852600" y="-55181"/>
                  <a:pt x="2034653" y="38382"/>
                  <a:pt x="2227217" y="0"/>
                </a:cubicBezTo>
                <a:cubicBezTo>
                  <a:pt x="2419781" y="-38382"/>
                  <a:pt x="2634580" y="35074"/>
                  <a:pt x="2825931" y="0"/>
                </a:cubicBezTo>
                <a:cubicBezTo>
                  <a:pt x="3017282" y="-35074"/>
                  <a:pt x="3126990" y="40962"/>
                  <a:pt x="3424646" y="0"/>
                </a:cubicBezTo>
                <a:cubicBezTo>
                  <a:pt x="3722303" y="-40962"/>
                  <a:pt x="4024019" y="82284"/>
                  <a:pt x="4191000" y="0"/>
                </a:cubicBezTo>
                <a:cubicBezTo>
                  <a:pt x="4235078" y="139410"/>
                  <a:pt x="4142878" y="258475"/>
                  <a:pt x="4191000" y="515493"/>
                </a:cubicBezTo>
                <a:cubicBezTo>
                  <a:pt x="4239122" y="772511"/>
                  <a:pt x="4150560" y="909540"/>
                  <a:pt x="4191000" y="1148144"/>
                </a:cubicBezTo>
                <a:cubicBezTo>
                  <a:pt x="4231440" y="1386748"/>
                  <a:pt x="4135691" y="1527928"/>
                  <a:pt x="4191000" y="1710500"/>
                </a:cubicBezTo>
                <a:cubicBezTo>
                  <a:pt x="4246309" y="1893072"/>
                  <a:pt x="4146019" y="2112561"/>
                  <a:pt x="4191000" y="2343150"/>
                </a:cubicBezTo>
                <a:cubicBezTo>
                  <a:pt x="3876292" y="2377592"/>
                  <a:pt x="3749657" y="2277292"/>
                  <a:pt x="3508466" y="2343150"/>
                </a:cubicBezTo>
                <a:cubicBezTo>
                  <a:pt x="3267275" y="2409008"/>
                  <a:pt x="3102708" y="2295985"/>
                  <a:pt x="2951661" y="2343150"/>
                </a:cubicBezTo>
                <a:cubicBezTo>
                  <a:pt x="2800614" y="2390315"/>
                  <a:pt x="2536026" y="2298771"/>
                  <a:pt x="2352947" y="2343150"/>
                </a:cubicBezTo>
                <a:cubicBezTo>
                  <a:pt x="2169868" y="2387529"/>
                  <a:pt x="1938190" y="2295356"/>
                  <a:pt x="1670413" y="2343150"/>
                </a:cubicBezTo>
                <a:cubicBezTo>
                  <a:pt x="1402636" y="2390944"/>
                  <a:pt x="1289965" y="2281605"/>
                  <a:pt x="1113609" y="2343150"/>
                </a:cubicBezTo>
                <a:cubicBezTo>
                  <a:pt x="937253" y="2404695"/>
                  <a:pt x="409479" y="2241049"/>
                  <a:pt x="0" y="2343150"/>
                </a:cubicBezTo>
                <a:cubicBezTo>
                  <a:pt x="-30899" y="2057937"/>
                  <a:pt x="3022" y="1878867"/>
                  <a:pt x="0" y="1710500"/>
                </a:cubicBezTo>
                <a:cubicBezTo>
                  <a:pt x="-3022" y="1542133"/>
                  <a:pt x="5392" y="1300788"/>
                  <a:pt x="0" y="1148144"/>
                </a:cubicBezTo>
                <a:cubicBezTo>
                  <a:pt x="-5392" y="995500"/>
                  <a:pt x="59646" y="827248"/>
                  <a:pt x="0" y="609219"/>
                </a:cubicBezTo>
                <a:cubicBezTo>
                  <a:pt x="-59646" y="391191"/>
                  <a:pt x="38110" y="181687"/>
                  <a:pt x="0" y="0"/>
                </a:cubicBezTo>
                <a:close/>
              </a:path>
            </a:pathLst>
          </a:custGeom>
          <a:noFill/>
          <a:ln w="57150">
            <a:noFill/>
            <a:extLst>
              <a:ext uri="{C807C97D-BFC1-408E-A445-0C87EB9F89A2}">
                <ask:lineSketchStyleProps xmlns:ask="http://schemas.microsoft.com/office/drawing/2018/sketchyshapes" sd="3891100832">
                  <ask:type>
                    <ask:lineSketchScribble/>
                  </ask:type>
                </ask:lineSketchStyleProps>
              </a:ext>
            </a:extLst>
          </a:ln>
          <a:effectLst/>
        </p:spPr>
        <p:txBody>
          <a:bodyPr/>
          <a:lstStyle/>
          <a:p>
            <a:pPr algn="ctr"/>
            <a:r>
              <a:rPr lang="en-US" dirty="0">
                <a:solidFill>
                  <a:schemeClr val="bg1"/>
                </a:solidFill>
              </a:rPr>
              <a:t>Welcome!</a:t>
            </a:r>
          </a:p>
        </p:txBody>
      </p:sp>
      <p:sp>
        <p:nvSpPr>
          <p:cNvPr id="2" name="Title 1"/>
          <p:cNvSpPr>
            <a:spLocks noGrp="1"/>
          </p:cNvSpPr>
          <p:nvPr>
            <p:ph type="title" idx="4294967295"/>
          </p:nvPr>
        </p:nvSpPr>
        <p:spPr>
          <a:xfrm>
            <a:off x="0" y="-6350"/>
            <a:ext cx="4191000" cy="673100"/>
          </a:xfrm>
        </p:spPr>
        <p:txBody>
          <a:bodyPr/>
          <a:lstStyle/>
          <a:p>
            <a:pPr algn="ctr"/>
            <a:r>
              <a:rPr lang="en-US" sz="4400" dirty="0">
                <a:solidFill>
                  <a:schemeClr val="bg1"/>
                </a:solidFill>
              </a:rPr>
              <a:t>Entrepreneurship </a:t>
            </a:r>
            <a:br>
              <a:rPr lang="en-US" sz="4400" dirty="0">
                <a:solidFill>
                  <a:schemeClr val="bg1"/>
                </a:solidFill>
              </a:rPr>
            </a:br>
            <a:r>
              <a:rPr lang="en-US" sz="4400" dirty="0">
                <a:solidFill>
                  <a:schemeClr val="bg1"/>
                </a:solidFill>
              </a:rPr>
              <a:t>in </a:t>
            </a:r>
            <a:br>
              <a:rPr lang="en-US" sz="4400" dirty="0">
                <a:solidFill>
                  <a:schemeClr val="bg1"/>
                </a:solidFill>
              </a:rPr>
            </a:br>
            <a:r>
              <a:rPr lang="en-US" sz="4400" dirty="0">
                <a:solidFill>
                  <a:schemeClr val="bg1"/>
                </a:solidFill>
              </a:rPr>
              <a:t>Entertainment Technology</a:t>
            </a:r>
          </a:p>
        </p:txBody>
      </p:sp>
    </p:spTree>
    <p:extLst>
      <p:ext uri="{BB962C8B-B14F-4D97-AF65-F5344CB8AC3E}">
        <p14:creationId xmlns:p14="http://schemas.microsoft.com/office/powerpoint/2010/main" val="2605031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723900" y="-10811"/>
            <a:ext cx="7696200" cy="5143499"/>
            <a:chOff x="838200" y="438150"/>
            <a:chExt cx="7580941" cy="501015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438150"/>
              <a:ext cx="7580941" cy="501015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Lst>
          </p:spPr>
        </p:pic>
        <p:sp>
          <p:nvSpPr>
            <p:cNvPr id="3" name="Rectangle 2"/>
            <p:cNvSpPr/>
            <p:nvPr/>
          </p:nvSpPr>
          <p:spPr>
            <a:xfrm>
              <a:off x="6869927" y="843321"/>
              <a:ext cx="1474155" cy="3196347"/>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91593" y="843321"/>
              <a:ext cx="1474155" cy="3196347"/>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628671" y="4048672"/>
              <a:ext cx="3724419" cy="1191502"/>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03708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7AABAB4-BF69-4257-A106-51F9156A4C91}"/>
              </a:ext>
            </a:extLst>
          </p:cNvPr>
          <p:cNvSpPr>
            <a:spLocks noGrp="1"/>
          </p:cNvSpPr>
          <p:nvPr>
            <p:ph type="title"/>
          </p:nvPr>
        </p:nvSpPr>
        <p:spPr/>
        <p:txBody>
          <a:bodyPr/>
          <a:lstStyle/>
          <a:p>
            <a:r>
              <a:rPr lang="en-US" sz="4400" dirty="0"/>
              <a:t>Where do ideas come from?</a:t>
            </a:r>
            <a:br>
              <a:rPr lang="en-US" sz="4400" dirty="0"/>
            </a:br>
            <a:endParaRPr lang="en-US" dirty="0"/>
          </a:p>
        </p:txBody>
      </p:sp>
    </p:spTree>
    <p:extLst>
      <p:ext uri="{BB962C8B-B14F-4D97-AF65-F5344CB8AC3E}">
        <p14:creationId xmlns:p14="http://schemas.microsoft.com/office/powerpoint/2010/main" val="3521556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Valuing ideas</a:t>
            </a:r>
          </a:p>
        </p:txBody>
      </p:sp>
    </p:spTree>
    <p:extLst>
      <p:ext uri="{BB962C8B-B14F-4D97-AF65-F5344CB8AC3E}">
        <p14:creationId xmlns:p14="http://schemas.microsoft.com/office/powerpoint/2010/main" val="1991921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20F6-8AC9-4B58-A025-646E91E41A75}"/>
              </a:ext>
            </a:extLst>
          </p:cNvPr>
          <p:cNvSpPr>
            <a:spLocks noGrp="1"/>
          </p:cNvSpPr>
          <p:nvPr>
            <p:ph type="title"/>
          </p:nvPr>
        </p:nvSpPr>
        <p:spPr/>
        <p:txBody>
          <a:bodyPr/>
          <a:lstStyle/>
          <a:p>
            <a:endParaRPr lang="en-US"/>
          </a:p>
        </p:txBody>
      </p:sp>
      <p:sp>
        <p:nvSpPr>
          <p:cNvPr id="5" name="Content Placeholder 4"/>
          <p:cNvSpPr>
            <a:spLocks noGrp="1"/>
          </p:cNvSpPr>
          <p:nvPr>
            <p:ph type="body" sz="quarter" idx="10"/>
          </p:nvPr>
        </p:nvSpPr>
        <p:spPr>
          <a:xfrm>
            <a:off x="0" y="971550"/>
            <a:ext cx="4114800" cy="2590800"/>
          </a:xfrm>
        </p:spPr>
        <p:txBody>
          <a:bodyPr anchor="ctr">
            <a:normAutofit/>
          </a:bodyPr>
          <a:lstStyle/>
          <a:p>
            <a:pPr algn="ctr"/>
            <a:r>
              <a:rPr lang="en-US" sz="4800" dirty="0"/>
              <a:t>“There is no market for ideas.”</a:t>
            </a:r>
          </a:p>
          <a:p>
            <a:pPr algn="ctr"/>
            <a:r>
              <a:rPr lang="en-US" sz="4000" b="0" i="1" dirty="0"/>
              <a:t>- Tim Ferriss</a:t>
            </a:r>
          </a:p>
        </p:txBody>
      </p:sp>
    </p:spTree>
    <p:extLst>
      <p:ext uri="{BB962C8B-B14F-4D97-AF65-F5344CB8AC3E}">
        <p14:creationId xmlns:p14="http://schemas.microsoft.com/office/powerpoint/2010/main" val="4166834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8842CF8-AA30-4F02-9E0D-1F2D6FC2B5AB}"/>
              </a:ext>
            </a:extLst>
          </p:cNvPr>
          <p:cNvSpPr>
            <a:spLocks noGrp="1"/>
          </p:cNvSpPr>
          <p:nvPr>
            <p:ph type="title"/>
          </p:nvPr>
        </p:nvSpPr>
        <p:spPr/>
        <p:txBody>
          <a:bodyPr/>
          <a:lstStyle/>
          <a:p>
            <a:endParaRPr lang="en-US"/>
          </a:p>
        </p:txBody>
      </p:sp>
      <p:sp>
        <p:nvSpPr>
          <p:cNvPr id="3" name="Content Placeholder 2"/>
          <p:cNvSpPr>
            <a:spLocks noGrp="1"/>
          </p:cNvSpPr>
          <p:nvPr>
            <p:ph type="body" sz="quarter" idx="10"/>
          </p:nvPr>
        </p:nvSpPr>
        <p:spPr>
          <a:xfrm>
            <a:off x="0" y="971550"/>
            <a:ext cx="4114800" cy="4171950"/>
          </a:xfrm>
        </p:spPr>
        <p:txBody>
          <a:bodyPr anchor="t">
            <a:normAutofit/>
          </a:bodyPr>
          <a:lstStyle/>
          <a:p>
            <a:pPr algn="ctr"/>
            <a:r>
              <a:rPr lang="en-US" sz="4800" dirty="0"/>
              <a:t>Share Your Ideas!</a:t>
            </a:r>
          </a:p>
        </p:txBody>
      </p:sp>
    </p:spTree>
    <p:extLst>
      <p:ext uri="{BB962C8B-B14F-4D97-AF65-F5344CB8AC3E}">
        <p14:creationId xmlns:p14="http://schemas.microsoft.com/office/powerpoint/2010/main" val="3784851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E4BC014-9570-4D19-96E4-62FC0A55C0C3}"/>
              </a:ext>
            </a:extLst>
          </p:cNvPr>
          <p:cNvSpPr/>
          <p:nvPr/>
        </p:nvSpPr>
        <p:spPr>
          <a:xfrm>
            <a:off x="115036" y="742950"/>
            <a:ext cx="2018564" cy="4209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http://blog.psprint.com/wp-content/uploads/2010/11/flickr-logo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5537" y="1352550"/>
            <a:ext cx="1361242" cy="101941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a:t>First ideas</a:t>
            </a:r>
          </a:p>
        </p:txBody>
      </p:sp>
      <p:sp>
        <p:nvSpPr>
          <p:cNvPr id="3" name="Content Placeholder 2"/>
          <p:cNvSpPr>
            <a:spLocks noGrp="1"/>
          </p:cNvSpPr>
          <p:nvPr>
            <p:ph type="body" sz="quarter" idx="10"/>
          </p:nvPr>
        </p:nvSpPr>
        <p:spPr>
          <a:xfrm>
            <a:off x="2163690" y="895350"/>
            <a:ext cx="4084710" cy="4057410"/>
          </a:xfrm>
        </p:spPr>
        <p:txBody>
          <a:bodyPr>
            <a:noAutofit/>
          </a:bodyPr>
          <a:lstStyle/>
          <a:p>
            <a:r>
              <a:rPr lang="en-US" sz="2000" dirty="0"/>
              <a:t>podcast store</a:t>
            </a:r>
          </a:p>
          <a:p>
            <a:endParaRPr lang="en-US" sz="2000" dirty="0"/>
          </a:p>
          <a:p>
            <a:r>
              <a:rPr lang="en-US" sz="2000" dirty="0"/>
              <a:t>feature in a game</a:t>
            </a:r>
          </a:p>
          <a:p>
            <a:endParaRPr lang="en-US" sz="2000" dirty="0"/>
          </a:p>
          <a:p>
            <a:r>
              <a:rPr lang="en-US" sz="2000" dirty="0"/>
              <a:t>live stream of Justin Kan’s life</a:t>
            </a:r>
          </a:p>
          <a:p>
            <a:endParaRPr lang="en-US" sz="2000" dirty="0"/>
          </a:p>
          <a:p>
            <a:r>
              <a:rPr lang="en-US" sz="2000" dirty="0"/>
              <a:t>internal messaging for game dev team</a:t>
            </a:r>
          </a:p>
          <a:p>
            <a:endParaRPr lang="en-US" sz="2000" dirty="0"/>
          </a:p>
          <a:p>
            <a:r>
              <a:rPr lang="en-US" sz="2000" dirty="0"/>
              <a:t>internal chat service for game dev team</a:t>
            </a:r>
          </a:p>
        </p:txBody>
      </p:sp>
      <p:sp>
        <p:nvSpPr>
          <p:cNvPr id="73730" name="AutoShape 2" descr="data:image/jpeg;base64,/9j/4AAQSkZJRgABAQAAAQABAAD/2wCEAAkGBhESERQQEBASFBUUDxQXExQUFxUUFRQSGBcVFRQdFxcYHCYfFxkkHBIXHy8hJScpLSwvFh4xNTArNSYsMCkBCQoKDgwOGg8PGjUkHyQ1LDA1NS4uMCkpLTU1LDUpLDE2NTUsLCwsKTAsLCkyLSwpLDUsKS8xNSopLCwsNSwsKf/AABEIAPMA0AMBIgACEQEDEQH/xAAcAAEAAwADAQEAAAAAAAAAAAAABQYHAgMEAQj/xABJEAABAwIDBQMHBwkGBwEAAAABAAIDBBEFEiEGBzFBURNhcSIyQoGRobEUI2JykqLBCBUkM0NSY4KyNFNzg8PSFyVVo7PC0VT/xAAaAQEAAwEBAQAAAAAAAAAAAAAAAQQFBgID/8QAKhEBAAIBAwIFAgcAAAAAAAAAAAECAwQRITFBBRITofBCcRQkMlGBkdH/2gAMAwEAAhEDEQA/AMNREQEREBERAREQEREBERAREQEREBERAREQEREBERAREQEREBERAREQEREBERAREQEREBERAREQEREBERAREQEREBERAREQEREBEWn7qcBp4KefHa9maKlNqeMi+efSxsdCQXMa3ldxPooIXCdzuL1EQmZS5WkXb2r2RucOVmuNx6wFV8XwaelldBUxOikb5zXce4g8CDyI0Kntod5uJVc5nNVNEA68ccL3xsjHKwaRc/SOpVy2jkdjWBR4gW5qugkMdSQAHPhsCXWHKxY/oLS2sgyJERAREQERfQg0rZLYKgjoBiuNSyNikflp4Y7h0nEXNhc3yusBbRtydQvdLuww3EYny4DWOMrBd9LUaOt3EgFvS5zNufOC69+z+xOHYe3RlPh7SB3k9nr6oPeVmuFYtNTSsnp5HRyMN2vabEfgQeBB0PNB111DJDI6GZjmPY4texws5rhyIXQtg2jZFj2FuxOJjWV9EwCrY39pEATmA42sC5vTK9utgVj6AiIgIiICIiAiIgIiICIiAtf2uh7LAMJoxo2WOaqfbTNkjdNY9xNQB6h0WQhbPj0sU2D4NVyF3YRwzUdQ5ozGPtIuwzWH7roL+zqokYurJsRt7VYXK6Snyua8ASxPBLJAL2vYghwubEdTxGi8lDszJU1QpKI/KXOOjmNc1mXm45wC1o5kgevnepd2WEUZ7PE8ba2YefFTsL8juhIDj7Wt8FI9jKvZ7GfJkj/NdW7g9uUQvd38GH1hhPUqk7bbuqzDH/PtD4nG0c8dzG7mAf3HW9E99rjVT+MbnnOhNXg9UzEIR5zGWE7edsgPlG3LR3RpXHYHeYadpw3E29vQyDI5sgLnQDh5PMsB9HiLXbYixDOUV03lbvzh0rZIXdrSVAzU8oOYWIzZXOGhNiCD6Q16gUtAUpszs7NXVMdLTtu+R3E+axvpOceTQNfdxIUYAtgjcNncMvYfnOvj0v51NB4ciPe/qI0ETv6xSGXEI44n5309M2GZw83tA57rDvGfXoTbiCs0V12A2BOIGSqqpTDRwXdUTuOrj5zmtJ9KxuTra44kgGwVO96kpPmMJwqmELTYSVDS+SW3pOsQ77TifDgA+/k9Usprp5Mp7AUb2zOP6u5cwtBPC+jj4Byy6pDc7smrcxy/Vvp7lc9pN8WI1kRpy6KCJwIfHTsLA5p4guJLrHmAQDzVHQEREBERAREQEREBERAREQFcth95ElBHJTS08dVSym76eXhm0uWkggXsLggjyRwKpqINLxDfG1kL4MJw6HDzILSSsIdKR9Ehjcp7ze19LHVZq5xJuSSSbknmV8RBKbO7S1NDM2opZXMeOP7r282vbwc3uPuK0Lb7DIMToG49RxhkjXZMQhbyfoM/fq5uvNr2k2IKylabuJxIGrmw6Xyoa6lkY5nVzWuP9BkHrHRB7911X+cqCrwKoIcRCZaNzuMbweAPQPc026PkHBZLJGWktcCCCQQeII0IKuOwUzqDHYGOOrK007+hzOdA7+q/qXRvUwwQYvWRjgZ+0HhK1sunrkI9SCX3PbNRyTyYjV6U1AztXkjR0oBcwd9spdbqGj0lFTSVOPYtpo+ols0HVsMDfwYwX7zfmVattnfmzAqPC2+TLV/pFV1t5Lg1w8cjf8gpsBbC8HqsZcAJ5z8no78tbFw6+U1ziP4Heg8m9faaKJrMDoDlpqSwmIOs1QDd2Yjjldcnq8n90LMlye8kkkkkm5J1JPeuKAiIgIiICIiAiIgIiICIiAiIgLnFC5xDWNLnE2AAJJPcBxV03fbs34gH1M8op6OIntZ3WF7C7gzNoLDi46C/PgrTPvTw3DAYMDoWOcBZ1XMDd56j03DnqWjo2yCp4NuexepsW0jomn0pyIvuu8v7qs8H5Pr2D9MxOlg7mgv/AKzGqljG9bFam+ese1p9CK0bfY1Vmavlfq+V7r9XE/ioGuN3UYHHpPjL3H+GGD8HqX2Y2f2doKqOrhxKodJFmyh9iw5mOYbhsAPB55rBbr4nIuG0NFK7E6irp25mGvkmjcHN1aZS9psSCPAhaxtTsfhWJVza52JMZ+q7SIhuWRrDqLuIIu0W5r87rtjqnt817h4Ej4JyLtvmxg1WKzPb5UcbWRROGrS1ou6x4EF7n6haHvB3bYhPRYfRUUbHR0tP86C9rM05a0E2dbo83/iFYlHtBUt4Tv8AWc39V1IU231ezzal48Dl/psnIlZtzGNN40Lj9WSB3wkXn/4S4x/0+b2s/wBy7It7mKN4VT/W6Q/Fy7f+MuLf/pP3v9yciPrd2WLRMzvw+oyjiWtz2HeGEkBVki2hWkYNvur2PBmmcRfU+e31tdc28CCrTtjglNjNBLiNPGyOsp4+0lyebPEAXE/SOVriDxu3KbixTdLDURFKBERAREQEREBERAREQazvUqnUuF4VhsRyMdSCaZo0zyWY7XqM75HW62PJZMtU37anDXjg7DW29x/9gszoKF80gjZa566AAaklRMxEby9UrN7RWsbzLzorTHsG/wBKZg8Gk/Gy9cWwkfpSvPgGj43VWdZhju1qeCa230bfeY/1S0Vj2h2YZBG18b3uvIG2dY8QTpYDouGK7HyU8AmfIy+ZocwX0v38yvvjy1yV81WZrMVtHljFm4tP8q+inJdi6xtN8rMPzeUO4guDDqHFt7gW196g1NMlL7+Sd9v2eLUtX9UbC7GU7y0vDHFrbZnAEtbfhc8AuAF9AteqaZuG4M+NwGd8Za4dZphlPjlHujVbVar0PLWI3m07bPvgwer5pmdoiN2QIiK4rC2vcLJnjqY3at+TStPhdh/1HLFFs25b5qgxCo/u6SV33XH/AElEpY0V8RFKBERAREQEREBERAREQarvS+ewfBKka2pTE4/SDIh8YXrL6eodG4PY4tcDoQtRaPlWyVh51BX378rnfC1Wfs9yylJjfiUxM1neOq1YFtVM+ZkcpBa/ydAAQ7kdO/T1qX2rxR8MTezdlc59r6GwAJNr+pUzAx+kw/4zPiFY9vB5EX1n/Bqy8mGkaikRHEur0utz28OzWtaZmJ4nfnnZWJcSlc4OfI5xabjMSQDx0BUpju10lVGI3RsaA4OJFySQCOfAalReGUfbTRxZsud4bfpc+9Tm1WybaZjJI3Oc0uyuzWuHWuCLAaGxWnERHEOMzZMds1fU5t23aDu52g+V0pilALoQ2N304y0hhI8Glp8O9ZTtFhnyeqmg5MkIb9Q6s+6QrJuor8laYr6SwuFvpN8se5rvauW9jDyysbKBpLC036uZ5B9wZ7ViaesafXXxx0tG/wA923ln1tLW89azt89nk3bYF8orGvcLsgtI7oXfsx7RfwaVNb1cRdLPDQxeUW2c4DnI/Rg9Tdf51adjsIbQUOabyXFpmnPNul7fytFrdbrOdn8QNRiZnk857pXAdDldlA8BoPBetL+c105PprxHz+/YzR+H00U725lI0e7tmUdtM7NzDLBo9ZBv7lHYxsHJGC+F3atGpbazwO4cHerXuUxt3ic0TYmxOcwPLszm3BJFrC44cSe9Sk2LdhRsmla4uEUd2k2cZCALEnne5PgV1c48U712227sjeWVLZtmP0fZevmOnatEQ787g34VCx6eTO9zrAZnk2HAXN7D2rX94BFLs5Q0o0dPOHuHVjA4/jEs2er2xtERSCIiAiIgIiICIiAiIg1LcdVMmdW4TKbMraR2W/KRocDYdcshd/lhZnWUj4pHxSCz43uY8dHNJa4e0Fe/ZfHHUdZBVtveGZriB6TOD2+tpcPWrhvvwJsVeKuGxhromzMcPNL7ASW63u1/+YgpGButUw3/AL1nxCtW3MV4GO6S/Fp/+KkNcQQQbEG4PQqSxPaGadoZIW2Bv5Itc9T7VVy4bWy1vHZr6XW48eky4Lxzbo82FyZZ4nHlMw+xwK0Hb1wFIQecrAPHU/AFZopLEdoZ542xyvDg03GgBJtYEkcdCfarLnM+nnJlpeOxs3iPYVUExNgyZpd9Qmz/ALpK3bEMFhnfFJK3MYZC+PpmtbXqLgHxaF+d1qGze8+GOkDKnOZYmZWgC/agCzPK9E2sDfpfW9lh+LaXJea5MUcxxx15+S6Hw/PSkWpk6dXp3rbQiOEUjD5ctnSd0QOg/mcPY09VllHVuikbIw2cxwI8R17l3YviklTM+eU3c91z0A4ADuAAHqXjWjodN+GxRTv1n7qeqz+vkm3bs0qi23pXtBe4xu5tcHEA9zmg/gq/tptHHOGRQuzNa7M51iAXWsAL66An2qrvjLTZwINgbEW0IuPcbritS2ovavllV2SOz1EZqqGJouXStsOut/wWh/lAVwFVS0TDdtLRtHg951+7HGfWvDuLwPt8SbIR5MDc5PQjzfvW9qrG3uOfLMRqqkG7XzuDD1iZaOP7rGqt3SgERFIIiICIiAiIgIiICIiAtawz/m2zktOfKqcLdnj/AHnU9ibfYD22H90xZKrzuZ2h+S4pC1x+bqf0eQcj2hHZ/fDPUSgoyKf292f+RYjU0o81kpMf+E8B8fsa8D1KAQbHui3dYViNDKahzn1HaOBDJCx8DLDIQzgb6nM4EcuRUVtduFr6Yl9J+lxakZbNmaO+Mnyv5SSegWc0NfLC8SwyPje03a9ji1wPcRqtM2d/KEr4QGVccdU0ekfmpftNBafs370GY1dFJE4sljfG4cWvaWOHiHarqAX6Lpd/mEztDamCZnUPjZKy/cQST9kL0O32YFCLwteT0ip8h+9lHvQYbgO73EqwgU9HKWn9o9pjjA+u+wPgLlahh+7nDcDhFdjEraiYfqoG6sMg5MY6xlPe4BovqOBXn2h/KPkcC2hpAzpJOc7vVG3QHxcR3LJMZxyoq5TPVTPlkPFzjwHQAaNb3AAIPXthtTLiNXJVygNL7BrBqGRtFmNvzsOJ5kk6cFCopjZHZ99bWQ0rB+skGY/usGrye4AFBpmz3/KtnJ6w+TPXHsoeRs67QR0IaJHfyBY2tO354+x1TFhsB+ZoYg0gcO2IF+HHK0NHcS9ZikAiIgIiICIiAiIgIiICIiAuynncx7XsNnNcHNI5OBuD7QutEGtb1MPGJUlNj1K24dCI6xjdTE9vM87AktJPLszwKyVWjYneFVYY93Y5XxSfrYJLmN/K+mrXW0uPWCrUd72Hg52bOUQk45iYyL9QOwHxQZnT0kkhtGxzz0aC4+5dRHIrV6T8oWt7aIGCmjgEre0ZGx2YxXGcAl9gbXtYKD30bOtpsSfJFbsqpgqIyOF337Sx+sC7weEFEsvi1ncPGyAYhicgu2lo7Adb5pH277QgfzqM39YYIsWc9oAE9PFJpwvYxH/w39aDOUWp7C4DhsWETYnitM6ZrqtscTWlzX2FgchD283Ovr+zTstkZ/Tr6TuILgPdL8UGWLZtiaNmB4XJi9S0fKalmSjidxynVtx9Lzz9Fo5my8NMdlaE9uyWpxCRurInsLY83LMHRsaR45vqlUjbbbeoxOo7ec5WtBEUTSckTOg6k8S7n3AAAIOqqXyPdJI4ue97nPceLnOJLie8kkrqREBERAREQEREBERAREQEREBERAXZFA5xsxpcejQSfYFqGzuwFHQUrcTx69n609ENJJNLjOLg31By3AAtmOtl8qN/lRGOzw+ipKWIea0MLnD7Ja37qDM56GWP9ZE9n1mub8QtN3kHtcCwWd/ntjdHrxLA1rQe/SJp9a6qT8oDEb2qIqWojOj2OjLbt5gEG3tBUFvH3gDEnQNigFPBTw5YoRls1xDc9soAAGVrQLcG8r2AWLZabstlcSkGhkrGRDvB+Tg+57lx3/f2miv535sjzfbf+N1MbmaCDEMMqsNnuGxVsNQ4g2zNOUlp7v0dwJ+nfkqHvS2ubiOISTxfqmNbFCSLExsuc1uWZznOHcQgsu1Pk7K4Y1vB1XI53e7NU/7issWl7N72aanw6GgqcMjrOxkkcztSzIMznOBAcx3lDtHBetm8vBKjyKzAIY2n06YsDx9lsZ+8gylFp20G6yCendX4FOamEXMlOdZ4uZAFgXWHokZrcMyoez2COq6mKlY4NMr7Zjwa2xLnHqA0E27kEai0nFd2lOKYS08k7XOp+1hMpBbUNFP8qcMvZN7N3ZAm7XytBbkc5pIWbICIiAiIgIiICIiAiIgIiIC0fdBszC502K1v9loW57EXD5gMzRb0suhtzLmDmVnCvu73belgp58MxKJ76OpcHOdHfPHIMuumpb82w6cMvA3IQQG2m182JVT6mY2F7RR3u2KK/ktHxJ5kkqBWrybnKWsGfBcVgnHHsZjlkaO8tGb2xtXVDuMfB85imI0lJH9bM93cM2UewnwQZarPstu2xHELGnp3CM/tpPm4rdzj5/8AKCVcRtLs7hv9ho34hMOE1RpGD1Ac3iD0jH1lWdqN7OJ1wLHz9lEdOxgvGy3RxvmcO4kjuQarsLSYXhLnYW+vZLV1pySuZbs4yGvDGZr2a673AXNyXDQaLGNrth6zDpXR1ETsmYhkwBMUg5FruF/onUcwq+r3s7vmxKlaInvZVQ2t2dSM/k9A/wA72kgdEFERaucc2ZxH+1UsuHTHjJT6xX8GtI/7Y8VwO5mlqNcOxujmvwZIQx48crnH7oQUnYra+bDqplRE45Q4CWO+ksV/KaR1twPI2Kt+9Ol/N2LxYhRWDZ2MqY9PIzkkSC3NrvOI/iELvZuDmi8utxGhgiHnPD3ONvB4YPeo/e5tNR1HyOkopHTMoqcxGdwsJNImi2gvbsjc2AJdpog8OIbxw6F8cFL2b3x9mHPkErYI3Qsp5G07eza6PNFExhLnPNm/veUqSiICIiAiIgIiICIiAiIgIiICIiD61xGoK5SSucbuJJ6k3PtXBEBERAREQEREH26+IiAiIgIiICIiAiIgIiICIiAiIgIiICIiAiIgIiICIiAiIgIiICIiAiIgIiICIiAiIgIiICIiAiIgIiICIiAiIgIiICIiAiIgIiICIiD/2Q=="/>
          <p:cNvSpPr>
            <a:spLocks noChangeAspect="1" noChangeArrowheads="1"/>
          </p:cNvSpPr>
          <p:nvPr/>
        </p:nvSpPr>
        <p:spPr bwMode="auto">
          <a:xfrm>
            <a:off x="-98742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3732" name="AutoShape 4" descr="data:image/jpeg;base64,/9j/4AAQSkZJRgABAQAAAQABAAD/2wCEAAkGBhESERQQEBASFBUUDxQXExQUFxUUFRQSGBcVFRQdFxcYHCYfFxkkHBIXHy8hJScpLSwvFh4xNTArNSYsMCkBCQoKDgwOGg8PGjUkHyQ1LDA1NS4uMCkpLTU1LDUpLDE2NTUsLCwsKTAsLCkyLSwpLDUsKS8xNSopLCwsNSwsKf/AABEIAPMA0AMBIgACEQEDEQH/xAAcAAEAAwADAQEAAAAAAAAAAAAABQYHAgMEAQj/xABJEAABAwIDBQMHBwkGBwEAAAABAAIDBBEFEiEGBzFBURNhcSIyQoGRobEUI2JykqLBCBUkM0NSY4KyNFNzg8PSFyVVo7PC0VT/xAAaAQEAAwEBAQAAAAAAAAAAAAAAAQQFBgID/8QAKhEBAAIBAwIFAgcAAAAAAAAAAAECAwQRITFBBRITofBCcRQkMlGBkdH/2gAMAwEAAhEDEQA/AMNREQEREBERAREQEREBERAREQEREBERAREQEREBERAREQEREBERAREQEREBERAREQEREBERAREQEREBERAREQEREBERAREQEREBEWn7qcBp4KefHa9maKlNqeMi+efSxsdCQXMa3ldxPooIXCdzuL1EQmZS5WkXb2r2RucOVmuNx6wFV8XwaelldBUxOikb5zXce4g8CDyI0Kntod5uJVc5nNVNEA68ccL3xsjHKwaRc/SOpVy2jkdjWBR4gW5qugkMdSQAHPhsCXWHKxY/oLS2sgyJERAREQERfQg0rZLYKgjoBiuNSyNikflp4Y7h0nEXNhc3yusBbRtydQvdLuww3EYny4DWOMrBd9LUaOt3EgFvS5zNufOC69+z+xOHYe3RlPh7SB3k9nr6oPeVmuFYtNTSsnp5HRyMN2vabEfgQeBB0PNB111DJDI6GZjmPY4texws5rhyIXQtg2jZFj2FuxOJjWV9EwCrY39pEATmA42sC5vTK9utgVj6AiIgIiICIiAiIgIiICIiAtf2uh7LAMJoxo2WOaqfbTNkjdNY9xNQB6h0WQhbPj0sU2D4NVyF3YRwzUdQ5ozGPtIuwzWH7roL+zqokYurJsRt7VYXK6Snyua8ASxPBLJAL2vYghwubEdTxGi8lDszJU1QpKI/KXOOjmNc1mXm45wC1o5kgevnepd2WEUZ7PE8ba2YefFTsL8juhIDj7Wt8FI9jKvZ7GfJkj/NdW7g9uUQvd38GH1hhPUqk7bbuqzDH/PtD4nG0c8dzG7mAf3HW9E99rjVT+MbnnOhNXg9UzEIR5zGWE7edsgPlG3LR3RpXHYHeYadpw3E29vQyDI5sgLnQDh5PMsB9HiLXbYixDOUV03lbvzh0rZIXdrSVAzU8oOYWIzZXOGhNiCD6Q16gUtAUpszs7NXVMdLTtu+R3E+axvpOceTQNfdxIUYAtgjcNncMvYfnOvj0v51NB4ciPe/qI0ETv6xSGXEI44n5309M2GZw83tA57rDvGfXoTbiCs0V12A2BOIGSqqpTDRwXdUTuOrj5zmtJ9KxuTra44kgGwVO96kpPmMJwqmELTYSVDS+SW3pOsQ77TifDgA+/k9Usprp5Mp7AUb2zOP6u5cwtBPC+jj4Byy6pDc7smrcxy/Vvp7lc9pN8WI1kRpy6KCJwIfHTsLA5p4guJLrHmAQDzVHQEREBERAREQEREBERAREQFcth95ElBHJTS08dVSym76eXhm0uWkggXsLggjyRwKpqINLxDfG1kL4MJw6HDzILSSsIdKR9Ehjcp7ze19LHVZq5xJuSSSbknmV8RBKbO7S1NDM2opZXMeOP7r282vbwc3uPuK0Lb7DIMToG49RxhkjXZMQhbyfoM/fq5uvNr2k2IKylabuJxIGrmw6Xyoa6lkY5nVzWuP9BkHrHRB7911X+cqCrwKoIcRCZaNzuMbweAPQPc026PkHBZLJGWktcCCCQQeII0IKuOwUzqDHYGOOrK007+hzOdA7+q/qXRvUwwQYvWRjgZ+0HhK1sunrkI9SCX3PbNRyTyYjV6U1AztXkjR0oBcwd9spdbqGj0lFTSVOPYtpo+ols0HVsMDfwYwX7zfmVattnfmzAqPC2+TLV/pFV1t5Lg1w8cjf8gpsBbC8HqsZcAJ5z8no78tbFw6+U1ziP4Heg8m9faaKJrMDoDlpqSwmIOs1QDd2Yjjldcnq8n90LMlye8kkkkkm5J1JPeuKAiIgIiICIiAiIgIiICIiAiIgLnFC5xDWNLnE2AAJJPcBxV03fbs34gH1M8op6OIntZ3WF7C7gzNoLDi46C/PgrTPvTw3DAYMDoWOcBZ1XMDd56j03DnqWjo2yCp4NuexepsW0jomn0pyIvuu8v7qs8H5Pr2D9MxOlg7mgv/AKzGqljG9bFam+ese1p9CK0bfY1Vmavlfq+V7r9XE/ioGuN3UYHHpPjL3H+GGD8HqX2Y2f2doKqOrhxKodJFmyh9iw5mOYbhsAPB55rBbr4nIuG0NFK7E6irp25mGvkmjcHN1aZS9psSCPAhaxtTsfhWJVza52JMZ+q7SIhuWRrDqLuIIu0W5r87rtjqnt817h4Ej4JyLtvmxg1WKzPb5UcbWRROGrS1ou6x4EF7n6haHvB3bYhPRYfRUUbHR0tP86C9rM05a0E2dbo83/iFYlHtBUt4Tv8AWc39V1IU231ezzal48Dl/psnIlZtzGNN40Lj9WSB3wkXn/4S4x/0+b2s/wBy7It7mKN4VT/W6Q/Fy7f+MuLf/pP3v9yciPrd2WLRMzvw+oyjiWtz2HeGEkBVki2hWkYNvur2PBmmcRfU+e31tdc28CCrTtjglNjNBLiNPGyOsp4+0lyebPEAXE/SOVriDxu3KbixTdLDURFKBERAREQEREBERAREQazvUqnUuF4VhsRyMdSCaZo0zyWY7XqM75HW62PJZMtU37anDXjg7DW29x/9gszoKF80gjZa566AAaklRMxEby9UrN7RWsbzLzorTHsG/wBKZg8Gk/Gy9cWwkfpSvPgGj43VWdZhju1qeCa230bfeY/1S0Vj2h2YZBG18b3uvIG2dY8QTpYDouGK7HyU8AmfIy+ZocwX0v38yvvjy1yV81WZrMVtHljFm4tP8q+inJdi6xtN8rMPzeUO4guDDqHFt7gW196g1NMlL7+Sd9v2eLUtX9UbC7GU7y0vDHFrbZnAEtbfhc8AuAF9AteqaZuG4M+NwGd8Za4dZphlPjlHujVbVar0PLWI3m07bPvgwer5pmdoiN2QIiK4rC2vcLJnjqY3at+TStPhdh/1HLFFs25b5qgxCo/u6SV33XH/AElEpY0V8RFKBERAREQEREBERAREQarvS+ewfBKka2pTE4/SDIh8YXrL6eodG4PY4tcDoQtRaPlWyVh51BX378rnfC1Wfs9yylJjfiUxM1neOq1YFtVM+ZkcpBa/ydAAQ7kdO/T1qX2rxR8MTezdlc59r6GwAJNr+pUzAx+kw/4zPiFY9vB5EX1n/Bqy8mGkaikRHEur0utz28OzWtaZmJ4nfnnZWJcSlc4OfI5xabjMSQDx0BUpju10lVGI3RsaA4OJFySQCOfAalReGUfbTRxZsud4bfpc+9Tm1WybaZjJI3Oc0uyuzWuHWuCLAaGxWnERHEOMzZMds1fU5t23aDu52g+V0pilALoQ2N304y0hhI8Glp8O9ZTtFhnyeqmg5MkIb9Q6s+6QrJuor8laYr6SwuFvpN8se5rvauW9jDyysbKBpLC036uZ5B9wZ7ViaesafXXxx0tG/wA923ln1tLW89azt89nk3bYF8orGvcLsgtI7oXfsx7RfwaVNb1cRdLPDQxeUW2c4DnI/Rg9Tdf51adjsIbQUOabyXFpmnPNul7fytFrdbrOdn8QNRiZnk857pXAdDldlA8BoPBetL+c105PprxHz+/YzR+H00U725lI0e7tmUdtM7NzDLBo9ZBv7lHYxsHJGC+F3atGpbazwO4cHerXuUxt3ic0TYmxOcwPLszm3BJFrC44cSe9Sk2LdhRsmla4uEUd2k2cZCALEnne5PgV1c48U712227sjeWVLZtmP0fZevmOnatEQ787g34VCx6eTO9zrAZnk2HAXN7D2rX94BFLs5Q0o0dPOHuHVjA4/jEs2er2xtERSCIiAiIgIiICIiAiIg1LcdVMmdW4TKbMraR2W/KRocDYdcshd/lhZnWUj4pHxSCz43uY8dHNJa4e0Fe/ZfHHUdZBVtveGZriB6TOD2+tpcPWrhvvwJsVeKuGxhromzMcPNL7ASW63u1/+YgpGButUw3/AL1nxCtW3MV4GO6S/Fp/+KkNcQQQbEG4PQqSxPaGadoZIW2Bv5Itc9T7VVy4bWy1vHZr6XW48eky4Lxzbo82FyZZ4nHlMw+xwK0Hb1wFIQecrAPHU/AFZopLEdoZ542xyvDg03GgBJtYEkcdCfarLnM+nnJlpeOxs3iPYVUExNgyZpd9Qmz/ALpK3bEMFhnfFJK3MYZC+PpmtbXqLgHxaF+d1qGze8+GOkDKnOZYmZWgC/agCzPK9E2sDfpfW9lh+LaXJea5MUcxxx15+S6Hw/PSkWpk6dXp3rbQiOEUjD5ctnSd0QOg/mcPY09VllHVuikbIw2cxwI8R17l3YviklTM+eU3c91z0A4ADuAAHqXjWjodN+GxRTv1n7qeqz+vkm3bs0qi23pXtBe4xu5tcHEA9zmg/gq/tptHHOGRQuzNa7M51iAXWsAL66An2qrvjLTZwINgbEW0IuPcbritS2ovavllV2SOz1EZqqGJouXStsOut/wWh/lAVwFVS0TDdtLRtHg951+7HGfWvDuLwPt8SbIR5MDc5PQjzfvW9qrG3uOfLMRqqkG7XzuDD1iZaOP7rGqt3SgERFIIiICIiAiIgIiICIiAtawz/m2zktOfKqcLdnj/AHnU9ibfYD22H90xZKrzuZ2h+S4pC1x+bqf0eQcj2hHZ/fDPUSgoyKf292f+RYjU0o81kpMf+E8B8fsa8D1KAQbHui3dYViNDKahzn1HaOBDJCx8DLDIQzgb6nM4EcuRUVtduFr6Yl9J+lxakZbNmaO+Mnyv5SSegWc0NfLC8SwyPje03a9ji1wPcRqtM2d/KEr4QGVccdU0ekfmpftNBafs370GY1dFJE4sljfG4cWvaWOHiHarqAX6Lpd/mEztDamCZnUPjZKy/cQST9kL0O32YFCLwteT0ip8h+9lHvQYbgO73EqwgU9HKWn9o9pjjA+u+wPgLlahh+7nDcDhFdjEraiYfqoG6sMg5MY6xlPe4BovqOBXn2h/KPkcC2hpAzpJOc7vVG3QHxcR3LJMZxyoq5TPVTPlkPFzjwHQAaNb3AAIPXthtTLiNXJVygNL7BrBqGRtFmNvzsOJ5kk6cFCopjZHZ99bWQ0rB+skGY/usGrye4AFBpmz3/KtnJ6w+TPXHsoeRs67QR0IaJHfyBY2tO354+x1TFhsB+ZoYg0gcO2IF+HHK0NHcS9ZikAiIgIiICIiAiIgIiICIiAuynncx7XsNnNcHNI5OBuD7QutEGtb1MPGJUlNj1K24dCI6xjdTE9vM87AktJPLszwKyVWjYneFVYY93Y5XxSfrYJLmN/K+mrXW0uPWCrUd72Hg52bOUQk45iYyL9QOwHxQZnT0kkhtGxzz0aC4+5dRHIrV6T8oWt7aIGCmjgEre0ZGx2YxXGcAl9gbXtYKD30bOtpsSfJFbsqpgqIyOF337Sx+sC7weEFEsvi1ncPGyAYhicgu2lo7Adb5pH277QgfzqM39YYIsWc9oAE9PFJpwvYxH/w39aDOUWp7C4DhsWETYnitM6ZrqtscTWlzX2FgchD283Ovr+zTstkZ/Tr6TuILgPdL8UGWLZtiaNmB4XJi9S0fKalmSjidxynVtx9Lzz9Fo5my8NMdlaE9uyWpxCRurInsLY83LMHRsaR45vqlUjbbbeoxOo7ec5WtBEUTSckTOg6k8S7n3AAAIOqqXyPdJI4ue97nPceLnOJLie8kkrqREBERAREQEREBERAREQEREBERAXZFA5xsxpcejQSfYFqGzuwFHQUrcTx69n609ENJJNLjOLg31By3AAtmOtl8qN/lRGOzw+ipKWIea0MLnD7Ja37qDM56GWP9ZE9n1mub8QtN3kHtcCwWd/ntjdHrxLA1rQe/SJp9a6qT8oDEb2qIqWojOj2OjLbt5gEG3tBUFvH3gDEnQNigFPBTw5YoRls1xDc9soAAGVrQLcG8r2AWLZabstlcSkGhkrGRDvB+Tg+57lx3/f2miv535sjzfbf+N1MbmaCDEMMqsNnuGxVsNQ4g2zNOUlp7v0dwJ+nfkqHvS2ubiOISTxfqmNbFCSLExsuc1uWZznOHcQgsu1Pk7K4Y1vB1XI53e7NU/7issWl7N72aanw6GgqcMjrOxkkcztSzIMznOBAcx3lDtHBetm8vBKjyKzAIY2n06YsDx9lsZ+8gylFp20G6yCendX4FOamEXMlOdZ4uZAFgXWHokZrcMyoez2COq6mKlY4NMr7Zjwa2xLnHqA0E27kEai0nFd2lOKYS08k7XOp+1hMpBbUNFP8qcMvZN7N3ZAm7XytBbkc5pIWbICIiAiIgIiICIiAiIgIiIC0fdBszC502K1v9loW57EXD5gMzRb0suhtzLmDmVnCvu73belgp58MxKJ76OpcHOdHfPHIMuumpb82w6cMvA3IQQG2m182JVT6mY2F7RR3u2KK/ktHxJ5kkqBWrybnKWsGfBcVgnHHsZjlkaO8tGb2xtXVDuMfB85imI0lJH9bM93cM2UewnwQZarPstu2xHELGnp3CM/tpPm4rdzj5/8AKCVcRtLs7hv9ho34hMOE1RpGD1Ac3iD0jH1lWdqN7OJ1wLHz9lEdOxgvGy3RxvmcO4kjuQarsLSYXhLnYW+vZLV1pySuZbs4yGvDGZr2a673AXNyXDQaLGNrth6zDpXR1ETsmYhkwBMUg5FruF/onUcwq+r3s7vmxKlaInvZVQ2t2dSM/k9A/wA72kgdEFERaucc2ZxH+1UsuHTHjJT6xX8GtI/7Y8VwO5mlqNcOxujmvwZIQx48crnH7oQUnYra+bDqplRE45Q4CWO+ksV/KaR1twPI2Kt+9Ol/N2LxYhRWDZ2MqY9PIzkkSC3NrvOI/iELvZuDmi8utxGhgiHnPD3ONvB4YPeo/e5tNR1HyOkopHTMoqcxGdwsJNImi2gvbsjc2AJdpog8OIbxw6F8cFL2b3x9mHPkErYI3Qsp5G07eza6PNFExhLnPNm/veUqSiICIiAiIgIiICIiAiIgIiICIiD61xGoK5SSucbuJJ6k3PtXBEBERAREQEREH26+IiAiIgIiICIiAiIgIiICIiAiIgIiICIiAiIgIiICIiAiIgIiICIiAiIgIiICIiAiIgIiICIiAiIgIiICIiAiIgIiICIiAiIgIiICIiD/2Q=="/>
          <p:cNvSpPr>
            <a:spLocks noChangeAspect="1" noChangeArrowheads="1"/>
          </p:cNvSpPr>
          <p:nvPr/>
        </p:nvSpPr>
        <p:spPr bwMode="auto">
          <a:xfrm>
            <a:off x="-98742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3734" name="AutoShape 6" descr="data:image/jpeg;base64,/9j/4AAQSkZJRgABAQAAAQABAAD/2wCEAAkGBhESERQQEBASFBUUDxQXExQUFxUUFRQSGBcVFRQdFxcYHCYfFxkkHBIXHy8hJScpLSwvFh4xNTArNSYsMCkBCQoKDgwOGg8PGjUkHyQ1LDA1NS4uMCkpLTU1LDUpLDE2NTUsLCwsKTAsLCkyLSwpLDUsKS8xNSopLCwsNSwsKf/AABEIAPMA0AMBIgACEQEDEQH/xAAcAAEAAwADAQEAAAAAAAAAAAAABQYHAgMEAQj/xABJEAABAwIDBQMHBwkGBwEAAAABAAIDBBEFEiEGBzFBURNhcSIyQoGRobEUI2JykqLBCBUkM0NSY4KyNFNzg8PSFyVVo7PC0VT/xAAaAQEAAwEBAQAAAAAAAAAAAAAAAQQFBgID/8QAKhEBAAIBAwIFAgcAAAAAAAAAAAECAwQRITFBBRITofBCcRQkMlGBkdH/2gAMAwEAAhEDEQA/AMNREQEREBERAREQEREBERAREQEREBERAREQEREBERAREQEREBERAREQEREBERAREQEREBERAREQEREBERAREQEREBERAREQEREBEWn7qcBp4KefHa9maKlNqeMi+efSxsdCQXMa3ldxPooIXCdzuL1EQmZS5WkXb2r2RucOVmuNx6wFV8XwaelldBUxOikb5zXce4g8CDyI0Kntod5uJVc5nNVNEA68ccL3xsjHKwaRc/SOpVy2jkdjWBR4gW5qugkMdSQAHPhsCXWHKxY/oLS2sgyJERAREQERfQg0rZLYKgjoBiuNSyNikflp4Y7h0nEXNhc3yusBbRtydQvdLuww3EYny4DWOMrBd9LUaOt3EgFvS5zNufOC69+z+xOHYe3RlPh7SB3k9nr6oPeVmuFYtNTSsnp5HRyMN2vabEfgQeBB0PNB111DJDI6GZjmPY4texws5rhyIXQtg2jZFj2FuxOJjWV9EwCrY39pEATmA42sC5vTK9utgVj6AiIgIiICIiAiIgIiICIiAtf2uh7LAMJoxo2WOaqfbTNkjdNY9xNQB6h0WQhbPj0sU2D4NVyF3YRwzUdQ5ozGPtIuwzWH7roL+zqokYurJsRt7VYXK6Snyua8ASxPBLJAL2vYghwubEdTxGi8lDszJU1QpKI/KXOOjmNc1mXm45wC1o5kgevnepd2WEUZ7PE8ba2YefFTsL8juhIDj7Wt8FI9jKvZ7GfJkj/NdW7g9uUQvd38GH1hhPUqk7bbuqzDH/PtD4nG0c8dzG7mAf3HW9E99rjVT+MbnnOhNXg9UzEIR5zGWE7edsgPlG3LR3RpXHYHeYadpw3E29vQyDI5sgLnQDh5PMsB9HiLXbYixDOUV03lbvzh0rZIXdrSVAzU8oOYWIzZXOGhNiCD6Q16gUtAUpszs7NXVMdLTtu+R3E+axvpOceTQNfdxIUYAtgjcNncMvYfnOvj0v51NB4ciPe/qI0ETv6xSGXEI44n5309M2GZw83tA57rDvGfXoTbiCs0V12A2BOIGSqqpTDRwXdUTuOrj5zmtJ9KxuTra44kgGwVO96kpPmMJwqmELTYSVDS+SW3pOsQ77TifDgA+/k9Usprp5Mp7AUb2zOP6u5cwtBPC+jj4Byy6pDc7smrcxy/Vvp7lc9pN8WI1kRpy6KCJwIfHTsLA5p4guJLrHmAQDzVHQEREBERAREQEREBERAREQFcth95ElBHJTS08dVSym76eXhm0uWkggXsLggjyRwKpqINLxDfG1kL4MJw6HDzILSSsIdKR9Ehjcp7ze19LHVZq5xJuSSSbknmV8RBKbO7S1NDM2opZXMeOP7r282vbwc3uPuK0Lb7DIMToG49RxhkjXZMQhbyfoM/fq5uvNr2k2IKylabuJxIGrmw6Xyoa6lkY5nVzWuP9BkHrHRB7911X+cqCrwKoIcRCZaNzuMbweAPQPc026PkHBZLJGWktcCCCQQeII0IKuOwUzqDHYGOOrK007+hzOdA7+q/qXRvUwwQYvWRjgZ+0HhK1sunrkI9SCX3PbNRyTyYjV6U1AztXkjR0oBcwd9spdbqGj0lFTSVOPYtpo+ols0HVsMDfwYwX7zfmVattnfmzAqPC2+TLV/pFV1t5Lg1w8cjf8gpsBbC8HqsZcAJ5z8no78tbFw6+U1ziP4Heg8m9faaKJrMDoDlpqSwmIOs1QDd2Yjjldcnq8n90LMlye8kkkkkm5J1JPeuKAiIgIiICIiAiIgIiICIiAiIgLnFC5xDWNLnE2AAJJPcBxV03fbs34gH1M8op6OIntZ3WF7C7gzNoLDi46C/PgrTPvTw3DAYMDoWOcBZ1XMDd56j03DnqWjo2yCp4NuexepsW0jomn0pyIvuu8v7qs8H5Pr2D9MxOlg7mgv/AKzGqljG9bFam+ese1p9CK0bfY1Vmavlfq+V7r9XE/ioGuN3UYHHpPjL3H+GGD8HqX2Y2f2doKqOrhxKodJFmyh9iw5mOYbhsAPB55rBbr4nIuG0NFK7E6irp25mGvkmjcHN1aZS9psSCPAhaxtTsfhWJVza52JMZ+q7SIhuWRrDqLuIIu0W5r87rtjqnt817h4Ej4JyLtvmxg1WKzPb5UcbWRROGrS1ou6x4EF7n6haHvB3bYhPRYfRUUbHR0tP86C9rM05a0E2dbo83/iFYlHtBUt4Tv8AWc39V1IU231ezzal48Dl/psnIlZtzGNN40Lj9WSB3wkXn/4S4x/0+b2s/wBy7It7mKN4VT/W6Q/Fy7f+MuLf/pP3v9yciPrd2WLRMzvw+oyjiWtz2HeGEkBVki2hWkYNvur2PBmmcRfU+e31tdc28CCrTtjglNjNBLiNPGyOsp4+0lyebPEAXE/SOVriDxu3KbixTdLDURFKBERAREQEREBERAREQazvUqnUuF4VhsRyMdSCaZo0zyWY7XqM75HW62PJZMtU37anDXjg7DW29x/9gszoKF80gjZa566AAaklRMxEby9UrN7RWsbzLzorTHsG/wBKZg8Gk/Gy9cWwkfpSvPgGj43VWdZhju1qeCa230bfeY/1S0Vj2h2YZBG18b3uvIG2dY8QTpYDouGK7HyU8AmfIy+ZocwX0v38yvvjy1yV81WZrMVtHljFm4tP8q+inJdi6xtN8rMPzeUO4guDDqHFt7gW196g1NMlL7+Sd9v2eLUtX9UbC7GU7y0vDHFrbZnAEtbfhc8AuAF9AteqaZuG4M+NwGd8Za4dZphlPjlHujVbVar0PLWI3m07bPvgwer5pmdoiN2QIiK4rC2vcLJnjqY3at+TStPhdh/1HLFFs25b5qgxCo/u6SV33XH/AElEpY0V8RFKBERAREQEREBERAREQarvS+ewfBKka2pTE4/SDIh8YXrL6eodG4PY4tcDoQtRaPlWyVh51BX378rnfC1Wfs9yylJjfiUxM1neOq1YFtVM+ZkcpBa/ydAAQ7kdO/T1qX2rxR8MTezdlc59r6GwAJNr+pUzAx+kw/4zPiFY9vB5EX1n/Bqy8mGkaikRHEur0utz28OzWtaZmJ4nfnnZWJcSlc4OfI5xabjMSQDx0BUpju10lVGI3RsaA4OJFySQCOfAalReGUfbTRxZsud4bfpc+9Tm1WybaZjJI3Oc0uyuzWuHWuCLAaGxWnERHEOMzZMds1fU5t23aDu52g+V0pilALoQ2N304y0hhI8Glp8O9ZTtFhnyeqmg5MkIb9Q6s+6QrJuor8laYr6SwuFvpN8se5rvauW9jDyysbKBpLC036uZ5B9wZ7ViaesafXXxx0tG/wA923ln1tLW89azt89nk3bYF8orGvcLsgtI7oXfsx7RfwaVNb1cRdLPDQxeUW2c4DnI/Rg9Tdf51adjsIbQUOabyXFpmnPNul7fytFrdbrOdn8QNRiZnk857pXAdDldlA8BoPBetL+c105PprxHz+/YzR+H00U725lI0e7tmUdtM7NzDLBo9ZBv7lHYxsHJGC+F3atGpbazwO4cHerXuUxt3ic0TYmxOcwPLszm3BJFrC44cSe9Sk2LdhRsmla4uEUd2k2cZCALEnne5PgV1c48U712227sjeWVLZtmP0fZevmOnatEQ787g34VCx6eTO9zrAZnk2HAXN7D2rX94BFLs5Q0o0dPOHuHVjA4/jEs2er2xtERSCIiAiIgIiICIiAiIg1LcdVMmdW4TKbMraR2W/KRocDYdcshd/lhZnWUj4pHxSCz43uY8dHNJa4e0Fe/ZfHHUdZBVtveGZriB6TOD2+tpcPWrhvvwJsVeKuGxhromzMcPNL7ASW63u1/+YgpGButUw3/AL1nxCtW3MV4GO6S/Fp/+KkNcQQQbEG4PQqSxPaGadoZIW2Bv5Itc9T7VVy4bWy1vHZr6XW48eky4Lxzbo82FyZZ4nHlMw+xwK0Hb1wFIQecrAPHU/AFZopLEdoZ542xyvDg03GgBJtYEkcdCfarLnM+nnJlpeOxs3iPYVUExNgyZpd9Qmz/ALpK3bEMFhnfFJK3MYZC+PpmtbXqLgHxaF+d1qGze8+GOkDKnOZYmZWgC/agCzPK9E2sDfpfW9lh+LaXJea5MUcxxx15+S6Hw/PSkWpk6dXp3rbQiOEUjD5ctnSd0QOg/mcPY09VllHVuikbIw2cxwI8R17l3YviklTM+eU3c91z0A4ADuAAHqXjWjodN+GxRTv1n7qeqz+vkm3bs0qi23pXtBe4xu5tcHEA9zmg/gq/tptHHOGRQuzNa7M51iAXWsAL66An2qrvjLTZwINgbEW0IuPcbritS2ovavllV2SOz1EZqqGJouXStsOut/wWh/lAVwFVS0TDdtLRtHg951+7HGfWvDuLwPt8SbIR5MDc5PQjzfvW9qrG3uOfLMRqqkG7XzuDD1iZaOP7rGqt3SgERFIIiICIiAiIgIiICIiAtawz/m2zktOfKqcLdnj/AHnU9ibfYD22H90xZKrzuZ2h+S4pC1x+bqf0eQcj2hHZ/fDPUSgoyKf292f+RYjU0o81kpMf+E8B8fsa8D1KAQbHui3dYViNDKahzn1HaOBDJCx8DLDIQzgb6nM4EcuRUVtduFr6Yl9J+lxakZbNmaO+Mnyv5SSegWc0NfLC8SwyPje03a9ji1wPcRqtM2d/KEr4QGVccdU0ekfmpftNBafs370GY1dFJE4sljfG4cWvaWOHiHarqAX6Lpd/mEztDamCZnUPjZKy/cQST9kL0O32YFCLwteT0ip8h+9lHvQYbgO73EqwgU9HKWn9o9pjjA+u+wPgLlahh+7nDcDhFdjEraiYfqoG6sMg5MY6xlPe4BovqOBXn2h/KPkcC2hpAzpJOc7vVG3QHxcR3LJMZxyoq5TPVTPlkPFzjwHQAaNb3AAIPXthtTLiNXJVygNL7BrBqGRtFmNvzsOJ5kk6cFCopjZHZ99bWQ0rB+skGY/usGrye4AFBpmz3/KtnJ6w+TPXHsoeRs67QR0IaJHfyBY2tO354+x1TFhsB+ZoYg0gcO2IF+HHK0NHcS9ZikAiIgIiICIiAiIgIiICIiAuynncx7XsNnNcHNI5OBuD7QutEGtb1MPGJUlNj1K24dCI6xjdTE9vM87AktJPLszwKyVWjYneFVYY93Y5XxSfrYJLmN/K+mrXW0uPWCrUd72Hg52bOUQk45iYyL9QOwHxQZnT0kkhtGxzz0aC4+5dRHIrV6T8oWt7aIGCmjgEre0ZGx2YxXGcAl9gbXtYKD30bOtpsSfJFbsqpgqIyOF337Sx+sC7weEFEsvi1ncPGyAYhicgu2lo7Adb5pH277QgfzqM39YYIsWc9oAE9PFJpwvYxH/w39aDOUWp7C4DhsWETYnitM6ZrqtscTWlzX2FgchD283Ovr+zTstkZ/Tr6TuILgPdL8UGWLZtiaNmB4XJi9S0fKalmSjidxynVtx9Lzz9Fo5my8NMdlaE9uyWpxCRurInsLY83LMHRsaR45vqlUjbbbeoxOo7ec5WtBEUTSckTOg6k8S7n3AAAIOqqXyPdJI4ue97nPceLnOJLie8kkrqREBERAREQEREBERAREQEREBERAXZFA5xsxpcejQSfYFqGzuwFHQUrcTx69n609ENJJNLjOLg31By3AAtmOtl8qN/lRGOzw+ipKWIea0MLnD7Ja37qDM56GWP9ZE9n1mub8QtN3kHtcCwWd/ntjdHrxLA1rQe/SJp9a6qT8oDEb2qIqWojOj2OjLbt5gEG3tBUFvH3gDEnQNigFPBTw5YoRls1xDc9soAAGVrQLcG8r2AWLZabstlcSkGhkrGRDvB+Tg+57lx3/f2miv535sjzfbf+N1MbmaCDEMMqsNnuGxVsNQ4g2zNOUlp7v0dwJ+nfkqHvS2ubiOISTxfqmNbFCSLExsuc1uWZznOHcQgsu1Pk7K4Y1vB1XI53e7NU/7issWl7N72aanw6GgqcMjrOxkkcztSzIMznOBAcx3lDtHBetm8vBKjyKzAIY2n06YsDx9lsZ+8gylFp20G6yCendX4FOamEXMlOdZ4uZAFgXWHokZrcMyoez2COq6mKlY4NMr7Zjwa2xLnHqA0E27kEai0nFd2lOKYS08k7XOp+1hMpBbUNFP8qcMvZN7N3ZAm7XytBbkc5pIWbICIiAiIgIiICIiAiIgIiIC0fdBszC502K1v9loW57EXD5gMzRb0suhtzLmDmVnCvu73belgp58MxKJ76OpcHOdHfPHIMuumpb82w6cMvA3IQQG2m182JVT6mY2F7RR3u2KK/ktHxJ5kkqBWrybnKWsGfBcVgnHHsZjlkaO8tGb2xtXVDuMfB85imI0lJH9bM93cM2UewnwQZarPstu2xHELGnp3CM/tpPm4rdzj5/8AKCVcRtLs7hv9ho34hMOE1RpGD1Ac3iD0jH1lWdqN7OJ1wLHz9lEdOxgvGy3RxvmcO4kjuQarsLSYXhLnYW+vZLV1pySuZbs4yGvDGZr2a673AXNyXDQaLGNrth6zDpXR1ETsmYhkwBMUg5FruF/onUcwq+r3s7vmxKlaInvZVQ2t2dSM/k9A/wA72kgdEFERaucc2ZxH+1UsuHTHjJT6xX8GtI/7Y8VwO5mlqNcOxujmvwZIQx48crnH7oQUnYra+bDqplRE45Q4CWO+ksV/KaR1twPI2Kt+9Ol/N2LxYhRWDZ2MqY9PIzkkSC3NrvOI/iELvZuDmi8utxGhgiHnPD3ONvB4YPeo/e5tNR1HyOkopHTMoqcxGdwsJNImi2gvbsjc2AJdpog8OIbxw6F8cFL2b3x9mHPkErYI3Qsp5G07eza6PNFExhLnPNm/veUqSiICIiAiIgIiICIiAiIgIiICIiD61xGoK5SSucbuJJ6k3PtXBEBERAREQEREH26+IiAiIgIiICIiAiIgIiICIiAiIgIiICIiAiIgIiICIiAiIgIiICIiAiIgIiICIiAiIgIiICIiAiIgIiICIiAiIgIiICIiAiIgIiICIiD/2Q=="/>
          <p:cNvSpPr>
            <a:spLocks noChangeAspect="1" noChangeArrowheads="1"/>
          </p:cNvSpPr>
          <p:nvPr/>
        </p:nvSpPr>
        <p:spPr bwMode="auto">
          <a:xfrm>
            <a:off x="-98742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4" name="Picture 10" descr="Twitt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4054" y="875336"/>
            <a:ext cx="1963045" cy="47721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5"/>
          <a:stretch>
            <a:fillRect/>
          </a:stretch>
        </p:blipFill>
        <p:spPr>
          <a:xfrm>
            <a:off x="285750" y="3458936"/>
            <a:ext cx="1695450" cy="484414"/>
          </a:xfrm>
          <a:prstGeom prst="rect">
            <a:avLst/>
          </a:prstGeom>
        </p:spPr>
      </p:pic>
      <p:pic>
        <p:nvPicPr>
          <p:cNvPr id="5" name="Picture 2" descr="Twitch BlackLogo.sv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928" y="2571750"/>
            <a:ext cx="1398371" cy="46425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discord logo">
            <a:extLst>
              <a:ext uri="{FF2B5EF4-FFF2-40B4-BE49-F238E27FC236}">
                <a16:creationId xmlns:a16="http://schemas.microsoft.com/office/drawing/2014/main" id="{9D037C77-4560-4FB4-A3BD-E7056DA0B393}"/>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946" y="4235195"/>
            <a:ext cx="2042153" cy="694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506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3A4F-F3FB-48E8-8981-7DF36ED8E66E}"/>
              </a:ext>
            </a:extLst>
          </p:cNvPr>
          <p:cNvSpPr>
            <a:spLocks noGrp="1"/>
          </p:cNvSpPr>
          <p:nvPr>
            <p:ph type="title"/>
          </p:nvPr>
        </p:nvSpPr>
        <p:spPr>
          <a:xfrm>
            <a:off x="203200" y="114539"/>
            <a:ext cx="8940800" cy="628412"/>
          </a:xfrm>
        </p:spPr>
        <p:txBody>
          <a:bodyPr/>
          <a:lstStyle/>
          <a:p>
            <a:endParaRPr lang="en-US"/>
          </a:p>
        </p:txBody>
      </p:sp>
      <p:sp>
        <p:nvSpPr>
          <p:cNvPr id="3" name="Content Placeholder 2">
            <a:extLst>
              <a:ext uri="{FF2B5EF4-FFF2-40B4-BE49-F238E27FC236}">
                <a16:creationId xmlns:a16="http://schemas.microsoft.com/office/drawing/2014/main" id="{8013E705-62CF-4E7A-856F-8A17E8196FA3}"/>
              </a:ext>
            </a:extLst>
          </p:cNvPr>
          <p:cNvSpPr>
            <a:spLocks noGrp="1"/>
          </p:cNvSpPr>
          <p:nvPr>
            <p:ph idx="4294967295"/>
          </p:nvPr>
        </p:nvSpPr>
        <p:spPr>
          <a:xfrm>
            <a:off x="304800" y="853677"/>
            <a:ext cx="8839200" cy="4175284"/>
          </a:xfrm>
        </p:spPr>
        <p:txBody>
          <a:bodyPr/>
          <a:lstStyle/>
          <a:p>
            <a:endParaRPr lang="en-US"/>
          </a:p>
        </p:txBody>
      </p:sp>
    </p:spTree>
    <p:extLst>
      <p:ext uri="{BB962C8B-B14F-4D97-AF65-F5344CB8AC3E}">
        <p14:creationId xmlns:p14="http://schemas.microsoft.com/office/powerpoint/2010/main" val="3323007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p:txBody>
      </p:sp>
      <p:pic>
        <p:nvPicPr>
          <p:cNvPr id="7" name="Picture 6" descr="Icon&#10;&#10;Description automatically generated with low confidence">
            <a:extLst>
              <a:ext uri="{FF2B5EF4-FFF2-40B4-BE49-F238E27FC236}">
                <a16:creationId xmlns:a16="http://schemas.microsoft.com/office/drawing/2014/main" id="{F62F6751-E4C7-4A41-B167-7F2E807406B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6479" t="7450" r="17644" b="4706"/>
          <a:stretch/>
        </p:blipFill>
        <p:spPr>
          <a:xfrm>
            <a:off x="457200" y="895350"/>
            <a:ext cx="2560320" cy="2560320"/>
          </a:xfrm>
          <a:prstGeom prst="rect">
            <a:avLst/>
          </a:prstGeom>
        </p:spPr>
      </p:pic>
    </p:spTree>
    <p:extLst>
      <p:ext uri="{BB962C8B-B14F-4D97-AF65-F5344CB8AC3E}">
        <p14:creationId xmlns:p14="http://schemas.microsoft.com/office/powerpoint/2010/main" val="4080671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a:p>
            <a:r>
              <a:rPr lang="en-US" dirty="0"/>
              <a:t>Research and Modeling</a:t>
            </a:r>
          </a:p>
        </p:txBody>
      </p:sp>
      <p:pic>
        <p:nvPicPr>
          <p:cNvPr id="4" name="Picture 3" descr="A white square with a black background&#10;&#10;Description automatically generated with medium confidence">
            <a:extLst>
              <a:ext uri="{FF2B5EF4-FFF2-40B4-BE49-F238E27FC236}">
                <a16:creationId xmlns:a16="http://schemas.microsoft.com/office/drawing/2014/main" id="{B17CC45B-4D0F-4587-840F-4329728EA1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088" t="18802" r="15088" b="17965"/>
          <a:stretch/>
        </p:blipFill>
        <p:spPr>
          <a:xfrm>
            <a:off x="2498232" y="1885950"/>
            <a:ext cx="2160559" cy="1533300"/>
          </a:xfrm>
          <a:prstGeom prst="rect">
            <a:avLst/>
          </a:prstGeom>
        </p:spPr>
      </p:pic>
      <p:pic>
        <p:nvPicPr>
          <p:cNvPr id="6" name="Picture 5" descr="A picture containing text, paper clip&#10;&#10;Description automatically generated">
            <a:extLst>
              <a:ext uri="{FF2B5EF4-FFF2-40B4-BE49-F238E27FC236}">
                <a16:creationId xmlns:a16="http://schemas.microsoft.com/office/drawing/2014/main" id="{E79F88AD-1C1F-4A58-8F29-2C649D01BD5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477" t="17811" r="28263" b="13323"/>
          <a:stretch/>
        </p:blipFill>
        <p:spPr>
          <a:xfrm>
            <a:off x="152400" y="1809750"/>
            <a:ext cx="2044700" cy="1752600"/>
          </a:xfrm>
          <a:prstGeom prst="rect">
            <a:avLst/>
          </a:prstGeom>
        </p:spPr>
      </p:pic>
    </p:spTree>
    <p:extLst>
      <p:ext uri="{BB962C8B-B14F-4D97-AF65-F5344CB8AC3E}">
        <p14:creationId xmlns:p14="http://schemas.microsoft.com/office/powerpoint/2010/main" val="41000768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Value Proposition</a:t>
            </a:r>
            <a:endParaRPr lang="en-US" dirty="0"/>
          </a:p>
        </p:txBody>
      </p:sp>
    </p:spTree>
    <p:extLst>
      <p:ext uri="{BB962C8B-B14F-4D97-AF65-F5344CB8AC3E}">
        <p14:creationId xmlns:p14="http://schemas.microsoft.com/office/powerpoint/2010/main" val="1866914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quarter" idx="10"/>
          </p:nvPr>
        </p:nvSpPr>
        <p:spPr/>
        <p:txBody>
          <a:bodyPr>
            <a:normAutofit lnSpcReduction="10000"/>
          </a:bodyPr>
          <a:lstStyle/>
          <a:p>
            <a:r>
              <a:rPr lang="en-US" dirty="0"/>
              <a:t>Startup Process</a:t>
            </a:r>
          </a:p>
          <a:p>
            <a:r>
              <a:rPr lang="en-US" dirty="0"/>
              <a:t>Ideas</a:t>
            </a:r>
          </a:p>
          <a:p>
            <a:r>
              <a:rPr lang="en-US" dirty="0"/>
              <a:t>Business Models</a:t>
            </a:r>
          </a:p>
          <a:p>
            <a:r>
              <a:rPr lang="en-US" dirty="0"/>
              <a:t>Market Research</a:t>
            </a:r>
          </a:p>
          <a:p>
            <a:endParaRPr lang="en-US" dirty="0"/>
          </a:p>
          <a:p>
            <a:r>
              <a:rPr lang="en-US" dirty="0"/>
              <a:t>Next Class</a:t>
            </a:r>
          </a:p>
          <a:p>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sz="quarter" idx="10"/>
          </p:nvPr>
        </p:nvSpPr>
        <p:spPr>
          <a:xfrm>
            <a:off x="152400" y="1868"/>
            <a:ext cx="3352800" cy="5141632"/>
          </a:xfrm>
        </p:spPr>
        <p:txBody>
          <a:bodyPr anchor="ctr">
            <a:normAutofit/>
          </a:bodyPr>
          <a:lstStyle/>
          <a:p>
            <a:pPr algn="ctr"/>
            <a:r>
              <a:rPr lang="en-US" sz="2400" dirty="0">
                <a:latin typeface="+mj-lt"/>
              </a:rPr>
              <a:t>“People don’t want to buy a      quarter inch drill.</a:t>
            </a:r>
          </a:p>
          <a:p>
            <a:pPr algn="ctr"/>
            <a:r>
              <a:rPr lang="en-US" sz="2400" dirty="0">
                <a:latin typeface="+mj-lt"/>
              </a:rPr>
              <a:t>They want a quarter inch hole.”</a:t>
            </a:r>
            <a:endParaRPr lang="en-US" sz="2400" b="0" i="1" dirty="0">
              <a:latin typeface="+mj-lt"/>
            </a:endParaRPr>
          </a:p>
          <a:p>
            <a:pPr algn="ctr"/>
            <a:r>
              <a:rPr lang="en-US" sz="1800" b="0" i="1" dirty="0"/>
              <a:t>- Theodore Levitt</a:t>
            </a:r>
          </a:p>
        </p:txBody>
      </p:sp>
    </p:spTree>
    <p:extLst>
      <p:ext uri="{BB962C8B-B14F-4D97-AF65-F5344CB8AC3E}">
        <p14:creationId xmlns:p14="http://schemas.microsoft.com/office/powerpoint/2010/main" val="2379239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Proposition</a:t>
            </a:r>
          </a:p>
        </p:txBody>
      </p:sp>
      <p:sp>
        <p:nvSpPr>
          <p:cNvPr id="4" name="Content Placeholder 2"/>
          <p:cNvSpPr>
            <a:spLocks noGrp="1"/>
          </p:cNvSpPr>
          <p:nvPr>
            <p:ph type="body" sz="quarter" idx="10"/>
          </p:nvPr>
        </p:nvSpPr>
        <p:spPr>
          <a:solidFill>
            <a:schemeClr val="tx1"/>
          </a:solidFill>
          <a:ln>
            <a:noFill/>
          </a:ln>
        </p:spPr>
        <p:style>
          <a:lnRef idx="2">
            <a:schemeClr val="dk1"/>
          </a:lnRef>
          <a:fillRef idx="1">
            <a:schemeClr val="lt1"/>
          </a:fillRef>
          <a:effectRef idx="0">
            <a:schemeClr val="dk1"/>
          </a:effectRef>
          <a:fontRef idx="minor">
            <a:schemeClr val="dk1"/>
          </a:fontRef>
        </p:style>
        <p:txBody>
          <a:bodyPr anchor="t">
            <a:normAutofit/>
          </a:bodyPr>
          <a:lstStyle/>
          <a:p>
            <a:pPr algn="ctr">
              <a:lnSpc>
                <a:spcPct val="150000"/>
              </a:lnSpc>
            </a:pPr>
            <a:r>
              <a:rPr lang="en-US" sz="4000" b="0" dirty="0">
                <a:solidFill>
                  <a:schemeClr val="bg1"/>
                </a:solidFill>
                <a:latin typeface="+mj-lt"/>
              </a:rPr>
              <a:t>ADDITIVE</a:t>
            </a:r>
          </a:p>
          <a:p>
            <a:pPr algn="ctr"/>
            <a:r>
              <a:rPr lang="en-US" sz="2400" b="0" dirty="0">
                <a:solidFill>
                  <a:schemeClr val="bg1"/>
                </a:solidFill>
                <a:latin typeface="+mj-lt"/>
              </a:rPr>
              <a:t>CREATE or ADD VALUE</a:t>
            </a:r>
          </a:p>
        </p:txBody>
      </p:sp>
      <p:sp>
        <p:nvSpPr>
          <p:cNvPr id="5" name="TextBox 4"/>
          <p:cNvSpPr txBox="1"/>
          <p:nvPr/>
        </p:nvSpPr>
        <p:spPr>
          <a:xfrm>
            <a:off x="76200" y="3181350"/>
            <a:ext cx="4267200" cy="1429494"/>
          </a:xfrm>
          <a:prstGeom prst="rect">
            <a:avLst/>
          </a:prstGeom>
          <a:solidFill>
            <a:schemeClr val="bg1"/>
          </a:solidFill>
          <a:ln>
            <a:noFill/>
          </a:ln>
          <a:effectLst/>
        </p:spPr>
        <p:txBody>
          <a:bodyPr wrap="square" rtlCol="0" anchor="ctr">
            <a:spAutoFit/>
          </a:bodyPr>
          <a:lstStyle/>
          <a:p>
            <a:pPr algn="ctr">
              <a:lnSpc>
                <a:spcPct val="150000"/>
              </a:lnSpc>
            </a:pPr>
            <a:r>
              <a:rPr lang="en-US" sz="4000" dirty="0">
                <a:ln>
                  <a:solidFill>
                    <a:schemeClr val="accent1">
                      <a:alpha val="32000"/>
                    </a:schemeClr>
                  </a:solidFill>
                </a:ln>
                <a:latin typeface="+mj-lt"/>
              </a:rPr>
              <a:t>SUBTRACTIVE</a:t>
            </a:r>
            <a:endParaRPr lang="en-US" sz="3600" dirty="0">
              <a:ln>
                <a:solidFill>
                  <a:schemeClr val="accent1">
                    <a:alpha val="32000"/>
                  </a:schemeClr>
                </a:solidFill>
              </a:ln>
              <a:latin typeface="+mj-lt"/>
            </a:endParaRPr>
          </a:p>
          <a:p>
            <a:pPr algn="ctr">
              <a:lnSpc>
                <a:spcPct val="150000"/>
              </a:lnSpc>
            </a:pPr>
            <a:r>
              <a:rPr lang="en-US" sz="2000" dirty="0">
                <a:ln>
                  <a:solidFill>
                    <a:schemeClr val="accent1">
                      <a:alpha val="32000"/>
                    </a:schemeClr>
                  </a:solidFill>
                </a:ln>
                <a:latin typeface="+mj-lt"/>
              </a:rPr>
              <a:t>REDUCE PAIN</a:t>
            </a:r>
          </a:p>
        </p:txBody>
      </p:sp>
    </p:spTree>
    <p:extLst>
      <p:ext uri="{BB962C8B-B14F-4D97-AF65-F5344CB8AC3E}">
        <p14:creationId xmlns:p14="http://schemas.microsoft.com/office/powerpoint/2010/main" val="161734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Additive or Subtractive?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Maslow’s hierarchy of needs</a:t>
            </a:r>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76200" y="666751"/>
            <a:ext cx="3656919" cy="2743200"/>
          </a:xfrm>
        </p:spPr>
      </p:pic>
    </p:spTree>
    <p:extLst>
      <p:ext uri="{BB962C8B-B14F-4D97-AF65-F5344CB8AC3E}">
        <p14:creationId xmlns:p14="http://schemas.microsoft.com/office/powerpoint/2010/main" val="38512485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Value</a:t>
            </a:r>
          </a:p>
        </p:txBody>
      </p:sp>
      <p:pic>
        <p:nvPicPr>
          <p:cNvPr id="3" name="Picture 2"/>
          <p:cNvPicPr>
            <a:picLocks noChangeAspect="1"/>
          </p:cNvPicPr>
          <p:nvPr/>
        </p:nvPicPr>
        <p:blipFill>
          <a:blip r:embed="rId3"/>
          <a:stretch>
            <a:fillRect/>
          </a:stretch>
        </p:blipFill>
        <p:spPr>
          <a:xfrm>
            <a:off x="152400" y="819150"/>
            <a:ext cx="2783792" cy="3829702"/>
          </a:xfrm>
          <a:prstGeom prst="rect">
            <a:avLst/>
          </a:prstGeom>
        </p:spPr>
      </p:pic>
      <p:sp>
        <p:nvSpPr>
          <p:cNvPr id="4" name="TextBox 3"/>
          <p:cNvSpPr txBox="1"/>
          <p:nvPr/>
        </p:nvSpPr>
        <p:spPr>
          <a:xfrm>
            <a:off x="2992096" y="1225151"/>
            <a:ext cx="3657600" cy="3170099"/>
          </a:xfrm>
          <a:prstGeom prst="rect">
            <a:avLst/>
          </a:prstGeom>
          <a:noFill/>
        </p:spPr>
        <p:txBody>
          <a:bodyPr wrap="square" rtlCol="0">
            <a:spAutoFit/>
          </a:bodyPr>
          <a:lstStyle/>
          <a:p>
            <a:r>
              <a:rPr lang="en-US" sz="2000" dirty="0">
                <a:solidFill>
                  <a:schemeClr val="bg1"/>
                </a:solidFill>
              </a:rPr>
              <a:t>Social Impact</a:t>
            </a:r>
          </a:p>
          <a:p>
            <a:endParaRPr lang="en-US" sz="2000" dirty="0">
              <a:solidFill>
                <a:schemeClr val="bg1"/>
              </a:solidFill>
            </a:endParaRPr>
          </a:p>
          <a:p>
            <a:endParaRPr lang="en-US" sz="2000" dirty="0">
              <a:solidFill>
                <a:schemeClr val="bg1"/>
              </a:solidFill>
            </a:endParaRPr>
          </a:p>
          <a:p>
            <a:r>
              <a:rPr lang="en-US" sz="2000" dirty="0">
                <a:solidFill>
                  <a:schemeClr val="bg1"/>
                </a:solidFill>
              </a:rPr>
              <a:t>Life Changing</a:t>
            </a:r>
          </a:p>
          <a:p>
            <a:endParaRPr lang="en-US" sz="2000" dirty="0">
              <a:solidFill>
                <a:schemeClr val="bg1"/>
              </a:solidFill>
            </a:endParaRPr>
          </a:p>
          <a:p>
            <a:endParaRPr lang="en-US" sz="2000" dirty="0">
              <a:solidFill>
                <a:schemeClr val="bg1"/>
              </a:solidFill>
            </a:endParaRPr>
          </a:p>
          <a:p>
            <a:r>
              <a:rPr lang="en-US" sz="2000" dirty="0">
                <a:solidFill>
                  <a:schemeClr val="bg1"/>
                </a:solidFill>
              </a:rPr>
              <a:t>Emotional</a:t>
            </a:r>
          </a:p>
          <a:p>
            <a:endParaRPr lang="en-US" sz="2000" dirty="0">
              <a:solidFill>
                <a:schemeClr val="bg1"/>
              </a:solidFill>
            </a:endParaRPr>
          </a:p>
          <a:p>
            <a:endParaRPr lang="en-US" sz="2000" dirty="0">
              <a:solidFill>
                <a:schemeClr val="bg1"/>
              </a:solidFill>
            </a:endParaRPr>
          </a:p>
          <a:p>
            <a:r>
              <a:rPr lang="en-US" sz="2000" dirty="0">
                <a:solidFill>
                  <a:schemeClr val="bg1"/>
                </a:solidFill>
              </a:rPr>
              <a:t>Functional</a:t>
            </a:r>
          </a:p>
        </p:txBody>
      </p:sp>
    </p:spTree>
    <p:extLst>
      <p:ext uri="{BB962C8B-B14F-4D97-AF65-F5344CB8AC3E}">
        <p14:creationId xmlns:p14="http://schemas.microsoft.com/office/powerpoint/2010/main" val="2485753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Evaluation tools</a:t>
            </a:r>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0" y="866775"/>
            <a:ext cx="2249488" cy="1687513"/>
          </a:xfrm>
        </p:spPr>
      </p:pic>
      <p:pic>
        <p:nvPicPr>
          <p:cNvPr id="8" name="Picture 7"/>
          <p:cNvPicPr>
            <a:picLocks noChangeAspect="1"/>
          </p:cNvPicPr>
          <p:nvPr/>
        </p:nvPicPr>
        <p:blipFill rotWithShape="1">
          <a:blip r:embed="rId4"/>
          <a:srcRect t="11906" b="4763"/>
          <a:stretch/>
        </p:blipFill>
        <p:spPr>
          <a:xfrm>
            <a:off x="-1" y="2553628"/>
            <a:ext cx="2244836" cy="2573544"/>
          </a:xfrm>
          <a:prstGeom prst="rect">
            <a:avLst/>
          </a:prstGeom>
        </p:spPr>
      </p:pic>
      <p:sp>
        <p:nvSpPr>
          <p:cNvPr id="7" name="Content Placeholder 2"/>
          <p:cNvSpPr txBox="1">
            <a:spLocks/>
          </p:cNvSpPr>
          <p:nvPr/>
        </p:nvSpPr>
        <p:spPr>
          <a:xfrm>
            <a:off x="2209801" y="4565244"/>
            <a:ext cx="2895599" cy="561928"/>
          </a:xfrm>
          <a:prstGeom prst="rect">
            <a:avLst/>
          </a:prstGeom>
          <a:ln w="28575"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l" defTabSz="914400" rtl="0" eaLnBrk="1" latinLnBrk="0" hangingPunct="1">
              <a:spcBef>
                <a:spcPts val="600"/>
              </a:spcBef>
              <a:spcAft>
                <a:spcPts val="0"/>
              </a:spcAft>
              <a:buFont typeface="Arial" pitchFamily="34" charset="0"/>
              <a:buNone/>
              <a:defRPr sz="2400" b="1" kern="1200">
                <a:solidFill>
                  <a:schemeClr val="dk1"/>
                </a:solidFill>
                <a:latin typeface="+mn-lt"/>
                <a:ea typeface="+mn-ea"/>
                <a:cs typeface="+mn-cs"/>
              </a:defRPr>
            </a:lvl1pPr>
            <a:lvl2pPr marL="457200" indent="-182880" algn="l" defTabSz="914400" rtl="0" eaLnBrk="1" latinLnBrk="0" hangingPunct="1">
              <a:spcBef>
                <a:spcPts val="0"/>
              </a:spcBef>
              <a:buClr>
                <a:schemeClr val="tx2"/>
              </a:buClr>
              <a:buFont typeface="Arial" pitchFamily="34" charset="0"/>
              <a:buNone/>
              <a:defRPr sz="2000" kern="1200">
                <a:solidFill>
                  <a:schemeClr val="dk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None/>
              <a:defRPr sz="1800" kern="1200">
                <a:solidFill>
                  <a:schemeClr val="dk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None/>
              <a:defRPr sz="1800" kern="1200">
                <a:solidFill>
                  <a:schemeClr val="dk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None/>
              <a:defRPr sz="1800" kern="1200" baseline="0">
                <a:solidFill>
                  <a:schemeClr val="dk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dk1"/>
                </a:solidFill>
                <a:latin typeface="+mn-lt"/>
                <a:ea typeface="+mn-ea"/>
                <a:cs typeface="+mn-cs"/>
              </a:defRPr>
            </a:lvl9pPr>
          </a:lstStyle>
          <a:p>
            <a:pPr algn="ctr">
              <a:lnSpc>
                <a:spcPct val="150000"/>
              </a:lnSpc>
            </a:pPr>
            <a:r>
              <a:rPr lang="en-US" b="0" dirty="0">
                <a:effectLst>
                  <a:outerShdw blurRad="38100" dist="38100" dir="2700000" algn="tl">
                    <a:srgbClr val="000000">
                      <a:alpha val="43137"/>
                    </a:srgbClr>
                  </a:outerShdw>
                </a:effectLst>
                <a:latin typeface="+mj-lt"/>
              </a:rPr>
              <a:t>SUBTRACTIVE</a:t>
            </a:r>
          </a:p>
        </p:txBody>
      </p:sp>
      <p:sp>
        <p:nvSpPr>
          <p:cNvPr id="6" name="TextBox 5"/>
          <p:cNvSpPr txBox="1"/>
          <p:nvPr/>
        </p:nvSpPr>
        <p:spPr>
          <a:xfrm>
            <a:off x="2209800" y="3940679"/>
            <a:ext cx="2895600" cy="671722"/>
          </a:xfrm>
          <a:prstGeom prst="rect">
            <a:avLst/>
          </a:prstGeom>
          <a:noFill/>
          <a:ln>
            <a:noFill/>
          </a:ln>
          <a:effectLst/>
        </p:spPr>
        <p:txBody>
          <a:bodyPr wrap="square" rtlCol="0">
            <a:spAutoFit/>
          </a:bodyPr>
          <a:lstStyle/>
          <a:p>
            <a:pPr algn="ctr">
              <a:lnSpc>
                <a:spcPct val="150000"/>
              </a:lnSpc>
            </a:pPr>
            <a:r>
              <a:rPr lang="en-US" sz="2800" dirty="0">
                <a:ln>
                  <a:solidFill>
                    <a:schemeClr val="accent1">
                      <a:alpha val="32000"/>
                    </a:schemeClr>
                  </a:solidFill>
                </a:ln>
                <a:solidFill>
                  <a:schemeClr val="bg1"/>
                </a:solidFill>
                <a:effectLst>
                  <a:innerShdw blurRad="127000" dist="127000" dir="13800000">
                    <a:prstClr val="black">
                      <a:alpha val="55000"/>
                    </a:prstClr>
                  </a:innerShdw>
                </a:effectLst>
                <a:latin typeface="+mj-lt"/>
              </a:rPr>
              <a:t>ADDITIVE</a:t>
            </a:r>
          </a:p>
        </p:txBody>
      </p:sp>
    </p:spTree>
    <p:extLst>
      <p:ext uri="{BB962C8B-B14F-4D97-AF65-F5344CB8AC3E}">
        <p14:creationId xmlns:p14="http://schemas.microsoft.com/office/powerpoint/2010/main" val="2148838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Value Proposition Examples</a:t>
            </a:r>
          </a:p>
        </p:txBody>
      </p:sp>
      <p:sp>
        <p:nvSpPr>
          <p:cNvPr id="3" name="Text Placeholder 2">
            <a:extLst>
              <a:ext uri="{FF2B5EF4-FFF2-40B4-BE49-F238E27FC236}">
                <a16:creationId xmlns:a16="http://schemas.microsoft.com/office/drawing/2014/main" id="{4FB55C54-C74E-44F0-8AF0-A8E2BB1B6F2B}"/>
              </a:ext>
            </a:extLst>
          </p:cNvPr>
          <p:cNvSpPr>
            <a:spLocks noGrp="1"/>
          </p:cNvSpPr>
          <p:nvPr>
            <p:ph type="body" sz="quarter" idx="10"/>
          </p:nvPr>
        </p:nvSpPr>
        <p:spPr/>
        <p:txBody>
          <a:bodyPr/>
          <a:lstStyle/>
          <a:p>
            <a:r>
              <a:rPr lang="en-US" dirty="0"/>
              <a:t>Photo Sharing Apps</a:t>
            </a:r>
          </a:p>
          <a:p>
            <a:r>
              <a:rPr lang="en-US" dirty="0"/>
              <a:t>Music Apps</a:t>
            </a:r>
          </a:p>
          <a:p>
            <a:r>
              <a:rPr lang="en-US" dirty="0"/>
              <a:t>Payment Apps</a:t>
            </a:r>
          </a:p>
          <a:p>
            <a:r>
              <a:rPr lang="en-US" dirty="0"/>
              <a:t>Phone 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Business Model Hypothesis</a:t>
            </a:r>
            <a:br>
              <a:rPr lang="en-US" dirty="0"/>
            </a:br>
            <a:br>
              <a:rPr lang="en-US" dirty="0"/>
            </a:br>
            <a:endParaRPr lang="en-US" dirty="0"/>
          </a:p>
        </p:txBody>
      </p:sp>
      <p:sp>
        <p:nvSpPr>
          <p:cNvPr id="6" name="Text Placeholder 5"/>
          <p:cNvSpPr>
            <a:spLocks noGrp="1"/>
          </p:cNvSpPr>
          <p:nvPr>
            <p:ph type="body" sz="quarter" idx="10"/>
          </p:nvPr>
        </p:nvSpPr>
        <p:spPr>
          <a:xfrm>
            <a:off x="0" y="971550"/>
            <a:ext cx="4572000" cy="4171950"/>
          </a:xfrm>
        </p:spPr>
        <p:txBody>
          <a:bodyPr>
            <a:noAutofit/>
          </a:bodyPr>
          <a:lstStyle/>
          <a:p>
            <a:r>
              <a:rPr lang="en-US" dirty="0"/>
              <a:t>Value Proposition + </a:t>
            </a:r>
          </a:p>
          <a:p>
            <a:r>
              <a:rPr lang="en-US" dirty="0"/>
              <a:t>Market Opportunity +</a:t>
            </a:r>
          </a:p>
          <a:p>
            <a:r>
              <a:rPr lang="en-US" dirty="0"/>
              <a:t>Customers</a:t>
            </a:r>
          </a:p>
        </p:txBody>
      </p:sp>
    </p:spTree>
    <p:extLst>
      <p:ext uri="{BB962C8B-B14F-4D97-AF65-F5344CB8AC3E}">
        <p14:creationId xmlns:p14="http://schemas.microsoft.com/office/powerpoint/2010/main" val="1866914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Market Opportunity</a:t>
            </a:r>
          </a:p>
        </p:txBody>
      </p:sp>
    </p:spTree>
    <p:extLst>
      <p:ext uri="{BB962C8B-B14F-4D97-AF65-F5344CB8AC3E}">
        <p14:creationId xmlns:p14="http://schemas.microsoft.com/office/powerpoint/2010/main" val="33260046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Evaluating Market Opportunities</a:t>
            </a:r>
          </a:p>
        </p:txBody>
      </p:sp>
      <p:sp>
        <p:nvSpPr>
          <p:cNvPr id="3" name="Content Placeholder 2"/>
          <p:cNvSpPr>
            <a:spLocks noGrp="1"/>
          </p:cNvSpPr>
          <p:nvPr>
            <p:ph type="body" sz="quarter" idx="10"/>
          </p:nvPr>
        </p:nvSpPr>
        <p:spPr/>
        <p:txBody>
          <a:bodyPr/>
          <a:lstStyle/>
          <a:p>
            <a:r>
              <a:rPr lang="en-US" dirty="0"/>
              <a:t>Market Type</a:t>
            </a:r>
          </a:p>
          <a:p>
            <a:r>
              <a:rPr lang="en-US" dirty="0"/>
              <a:t>Market Size</a:t>
            </a:r>
          </a:p>
          <a:p>
            <a:r>
              <a:rPr lang="en-US" dirty="0"/>
              <a:t>Competition</a:t>
            </a:r>
          </a:p>
          <a:p>
            <a:r>
              <a:rPr lang="en-US" dirty="0"/>
              <a:t>Customers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902C1E-F746-47F7-AB68-0DE20E7A181D}"/>
              </a:ext>
            </a:extLst>
          </p:cNvPr>
          <p:cNvSpPr>
            <a:spLocks noGrp="1"/>
          </p:cNvSpPr>
          <p:nvPr>
            <p:ph type="title"/>
          </p:nvPr>
        </p:nvSpPr>
        <p:spPr/>
        <p:txBody>
          <a:bodyPr/>
          <a:lstStyle/>
          <a:p>
            <a:endParaRPr lang="en-US" dirty="0"/>
          </a:p>
        </p:txBody>
      </p:sp>
      <p:sp>
        <p:nvSpPr>
          <p:cNvPr id="5" name="Text Placeholder 4">
            <a:extLst>
              <a:ext uri="{FF2B5EF4-FFF2-40B4-BE49-F238E27FC236}">
                <a16:creationId xmlns:a16="http://schemas.microsoft.com/office/drawing/2014/main" id="{32A17ECC-88DE-45FF-9C22-218E23B103B1}"/>
              </a:ext>
            </a:extLst>
          </p:cNvPr>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938043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type</a:t>
            </a:r>
          </a:p>
        </p:txBody>
      </p:sp>
      <p:sp>
        <p:nvSpPr>
          <p:cNvPr id="3" name="Text Placeholder 2">
            <a:extLst>
              <a:ext uri="{FF2B5EF4-FFF2-40B4-BE49-F238E27FC236}">
                <a16:creationId xmlns:a16="http://schemas.microsoft.com/office/drawing/2014/main" id="{DB3E1A9D-E166-43F7-8BAA-879EE5149F20}"/>
              </a:ext>
            </a:extLst>
          </p:cNvPr>
          <p:cNvSpPr>
            <a:spLocks noGrp="1"/>
          </p:cNvSpPr>
          <p:nvPr>
            <p:ph type="body" sz="quarter" idx="10"/>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047750"/>
            <a:ext cx="2826788" cy="3508288"/>
          </a:xfrm>
          <a:prstGeom prst="rect">
            <a:avLst/>
          </a:prstGeo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Market Size</a:t>
            </a:r>
          </a:p>
        </p:txBody>
      </p:sp>
      <p:sp>
        <p:nvSpPr>
          <p:cNvPr id="4" name="Text Placeholder 3">
            <a:extLst>
              <a:ext uri="{FF2B5EF4-FFF2-40B4-BE49-F238E27FC236}">
                <a16:creationId xmlns:a16="http://schemas.microsoft.com/office/drawing/2014/main" id="{5D80454B-0E38-4633-8A7F-B102C1D5949B}"/>
              </a:ext>
            </a:extLst>
          </p:cNvPr>
          <p:cNvSpPr>
            <a:spLocks noGrp="1"/>
          </p:cNvSpPr>
          <p:nvPr>
            <p:ph type="body" sz="quarter" idx="10"/>
          </p:nvPr>
        </p:nvSpPr>
        <p:spPr/>
        <p:txBody>
          <a:bodyPr/>
          <a:lstStyle/>
          <a:p>
            <a:endParaRPr lang="en-US"/>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36" y="1001487"/>
            <a:ext cx="4125685" cy="3094264"/>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Market size?</a:t>
            </a:r>
            <a:endParaRPr lang="en-US" dirty="0"/>
          </a:p>
        </p:txBody>
      </p:sp>
      <p:sp>
        <p:nvSpPr>
          <p:cNvPr id="3" name="Text Placeholder 2">
            <a:extLst>
              <a:ext uri="{FF2B5EF4-FFF2-40B4-BE49-F238E27FC236}">
                <a16:creationId xmlns:a16="http://schemas.microsoft.com/office/drawing/2014/main" id="{C0BDB519-AA9D-4FE7-8501-02DC19C4C981}"/>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1668795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a:t>
            </a:r>
          </a:p>
        </p:txBody>
      </p:sp>
      <p:sp>
        <p:nvSpPr>
          <p:cNvPr id="5" name="Content Placeholder 4">
            <a:extLst>
              <a:ext uri="{FF2B5EF4-FFF2-40B4-BE49-F238E27FC236}">
                <a16:creationId xmlns:a16="http://schemas.microsoft.com/office/drawing/2014/main" id="{24093E9E-4C6D-441D-9800-5F1740C60FA1}"/>
              </a:ext>
            </a:extLst>
          </p:cNvPr>
          <p:cNvSpPr>
            <a:spLocks noGrp="1"/>
          </p:cNvSpPr>
          <p:nvPr>
            <p:ph type="body" sz="quarter" idx="10"/>
          </p:nvPr>
        </p:nvSpPr>
        <p:spPr/>
        <p:txBody>
          <a:bodyPr/>
          <a:lstStyle/>
          <a:p>
            <a:r>
              <a:rPr lang="en-US" dirty="0">
                <a:latin typeface="+mj-lt"/>
              </a:rPr>
              <a:t>Direct and Indirect</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customers</a:t>
            </a:r>
          </a:p>
        </p:txBody>
      </p:sp>
      <p:sp>
        <p:nvSpPr>
          <p:cNvPr id="2" name="Text Placeholder 1">
            <a:extLst>
              <a:ext uri="{FF2B5EF4-FFF2-40B4-BE49-F238E27FC236}">
                <a16:creationId xmlns:a16="http://schemas.microsoft.com/office/drawing/2014/main" id="{7AF70403-0A18-4AC4-A1D6-EF4BE004A880}"/>
              </a:ext>
            </a:extLst>
          </p:cNvPr>
          <p:cNvSpPr>
            <a:spLocks noGrp="1"/>
          </p:cNvSpPr>
          <p:nvPr>
            <p:ph type="body" sz="quarter" idx="10"/>
          </p:nvPr>
        </p:nvSpPr>
        <p:spPr/>
        <p:txBody>
          <a:bodyPr/>
          <a:lstStyle/>
          <a:p>
            <a:r>
              <a:rPr lang="en-US" dirty="0"/>
              <a:t>You don’t know </a:t>
            </a:r>
            <a:r>
              <a:rPr lang="en-US" i="1" dirty="0"/>
              <a:t>anything</a:t>
            </a:r>
            <a:r>
              <a:rPr lang="en-US" dirty="0"/>
              <a:t> until you talk to real people!</a:t>
            </a:r>
          </a:p>
        </p:txBody>
      </p:sp>
    </p:spTree>
    <p:extLst>
      <p:ext uri="{BB962C8B-B14F-4D97-AF65-F5344CB8AC3E}">
        <p14:creationId xmlns:p14="http://schemas.microsoft.com/office/powerpoint/2010/main" val="33260046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sUMMARY</a:t>
            </a:r>
            <a:endParaRPr lang="en-US" dirty="0"/>
          </a:p>
        </p:txBody>
      </p:sp>
      <p:sp>
        <p:nvSpPr>
          <p:cNvPr id="4" name="Text Placeholder 3">
            <a:extLst>
              <a:ext uri="{FF2B5EF4-FFF2-40B4-BE49-F238E27FC236}">
                <a16:creationId xmlns:a16="http://schemas.microsoft.com/office/drawing/2014/main" id="{E468437A-F538-4CBA-AFD7-62F29F826966}"/>
              </a:ext>
            </a:extLst>
          </p:cNvPr>
          <p:cNvSpPr>
            <a:spLocks noGrp="1"/>
          </p:cNvSpPr>
          <p:nvPr>
            <p:ph type="body" sz="quarter" idx="10"/>
          </p:nvPr>
        </p:nvSpPr>
        <p:spPr>
          <a:xfrm>
            <a:off x="0" y="971550"/>
            <a:ext cx="4953000" cy="4171950"/>
          </a:xfrm>
        </p:spPr>
        <p:txBody>
          <a:bodyPr/>
          <a:lstStyle/>
          <a:p>
            <a:r>
              <a:rPr lang="en-US" dirty="0"/>
              <a:t>Startup Process</a:t>
            </a:r>
          </a:p>
          <a:p>
            <a:r>
              <a:rPr lang="en-US" dirty="0"/>
              <a:t>Ideas</a:t>
            </a:r>
          </a:p>
          <a:p>
            <a:r>
              <a:rPr lang="en-US" dirty="0"/>
              <a:t>Evaluation</a:t>
            </a:r>
          </a:p>
          <a:p>
            <a:pPr lvl="1"/>
            <a:r>
              <a:rPr lang="en-US" dirty="0"/>
              <a:t>(research and model)</a:t>
            </a:r>
          </a:p>
        </p:txBody>
      </p:sp>
    </p:spTree>
    <p:extLst>
      <p:ext uri="{BB962C8B-B14F-4D97-AF65-F5344CB8AC3E}">
        <p14:creationId xmlns:p14="http://schemas.microsoft.com/office/powerpoint/2010/main" val="3038307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Class</a:t>
            </a:r>
          </a:p>
        </p:txBody>
      </p:sp>
      <p:sp>
        <p:nvSpPr>
          <p:cNvPr id="4" name="Text Placeholder 3">
            <a:extLst>
              <a:ext uri="{FF2B5EF4-FFF2-40B4-BE49-F238E27FC236}">
                <a16:creationId xmlns:a16="http://schemas.microsoft.com/office/drawing/2014/main" id="{1B6EB1D5-193A-4512-8264-3367EF438EC2}"/>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0712271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5" name="Text Placeholder 4">
            <a:extLst>
              <a:ext uri="{FF2B5EF4-FFF2-40B4-BE49-F238E27FC236}">
                <a16:creationId xmlns:a16="http://schemas.microsoft.com/office/drawing/2014/main" id="{FBE0D73F-0777-40A8-9F6E-4E1AD90B87B3}"/>
              </a:ext>
            </a:extLst>
          </p:cNvPr>
          <p:cNvSpPr>
            <a:spLocks noGrp="1"/>
          </p:cNvSpPr>
          <p:nvPr>
            <p:ph type="body" sz="quarter" idx="10"/>
          </p:nvPr>
        </p:nvSpPr>
        <p:spPr/>
        <p:txBody>
          <a:bodyPr/>
          <a:lstStyle/>
          <a:p>
            <a:r>
              <a:rPr lang="en-US" dirty="0"/>
              <a:t>Presentation survey due Friday</a:t>
            </a:r>
          </a:p>
          <a:p>
            <a:endParaRPr lang="en-US" dirty="0"/>
          </a:p>
          <a:p>
            <a:r>
              <a:rPr lang="en-US" dirty="0"/>
              <a:t>Prepare Tuesday presentation</a:t>
            </a:r>
          </a:p>
        </p:txBody>
      </p:sp>
    </p:spTree>
    <p:extLst>
      <p:ext uri="{BB962C8B-B14F-4D97-AF65-F5344CB8AC3E}">
        <p14:creationId xmlns:p14="http://schemas.microsoft.com/office/powerpoint/2010/main" val="333150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type="body" sz="quarter" idx="10"/>
          </p:nvPr>
        </p:nvSpPr>
        <p:spPr/>
        <p:txBody>
          <a:bodyPr>
            <a:normAutofit/>
          </a:bodyPr>
          <a:lstStyle/>
          <a:p>
            <a:r>
              <a:rPr lang="en-US" sz="1600" dirty="0"/>
              <a:t>Research your ideas, dig deep into one of them.</a:t>
            </a:r>
          </a:p>
          <a:p>
            <a:r>
              <a:rPr lang="en-US" sz="1600" dirty="0"/>
              <a:t>From the Business Model Canvas – your “Market Model”:</a:t>
            </a:r>
          </a:p>
          <a:p>
            <a:pPr lvl="1"/>
            <a:r>
              <a:rPr lang="en-US" sz="1600" dirty="0"/>
              <a:t>Value Proposition</a:t>
            </a:r>
          </a:p>
          <a:p>
            <a:pPr lvl="1"/>
            <a:r>
              <a:rPr lang="en-US" sz="1600" dirty="0"/>
              <a:t>Customer Segments</a:t>
            </a:r>
          </a:p>
          <a:p>
            <a:pPr lvl="1"/>
            <a:r>
              <a:rPr lang="en-US" sz="1600" dirty="0"/>
              <a:t>Revenue Streams</a:t>
            </a:r>
          </a:p>
          <a:p>
            <a:r>
              <a:rPr lang="en-US" sz="1600" dirty="0"/>
              <a:t>Market Opportunity</a:t>
            </a:r>
          </a:p>
          <a:p>
            <a:pPr lvl="1"/>
            <a:r>
              <a:rPr lang="en-US" sz="1600" dirty="0"/>
              <a:t>Estimate the market size for your product</a:t>
            </a:r>
          </a:p>
          <a:p>
            <a:pPr lvl="2"/>
            <a:r>
              <a:rPr lang="en-US" sz="1400" dirty="0"/>
              <a:t>Dollars</a:t>
            </a:r>
          </a:p>
          <a:p>
            <a:pPr lvl="2"/>
            <a:r>
              <a:rPr lang="en-US" sz="1400" dirty="0"/>
              <a:t>Customers</a:t>
            </a:r>
          </a:p>
          <a:p>
            <a:pPr lvl="2"/>
            <a:r>
              <a:rPr lang="en-US" sz="1600" dirty="0"/>
              <a:t>Direct and Indirect Competition</a:t>
            </a:r>
          </a:p>
          <a:p>
            <a:endParaRPr lang="en-US" sz="1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30BDC-20DA-497D-8B8F-1F0F67DD82AD}"/>
              </a:ext>
            </a:extLst>
          </p:cNvPr>
          <p:cNvSpPr>
            <a:spLocks noGrp="1"/>
          </p:cNvSpPr>
          <p:nvPr>
            <p:ph type="title"/>
          </p:nvPr>
        </p:nvSpPr>
        <p:spPr/>
        <p:txBody>
          <a:bodyPr/>
          <a:lstStyle/>
          <a:p>
            <a:r>
              <a:rPr lang="en-US" dirty="0"/>
              <a:t>Presentations</a:t>
            </a:r>
          </a:p>
        </p:txBody>
      </p:sp>
      <p:sp>
        <p:nvSpPr>
          <p:cNvPr id="3" name="Text Placeholder 2">
            <a:extLst>
              <a:ext uri="{FF2B5EF4-FFF2-40B4-BE49-F238E27FC236}">
                <a16:creationId xmlns:a16="http://schemas.microsoft.com/office/drawing/2014/main" id="{7712360F-2385-4841-BDD4-3A789B990D1D}"/>
              </a:ext>
            </a:extLst>
          </p:cNvPr>
          <p:cNvSpPr>
            <a:spLocks noGrp="1"/>
          </p:cNvSpPr>
          <p:nvPr>
            <p:ph type="body" sz="quarter" idx="10"/>
          </p:nvPr>
        </p:nvSpPr>
        <p:spPr>
          <a:xfrm>
            <a:off x="0" y="971550"/>
            <a:ext cx="6096000" cy="4171950"/>
          </a:xfrm>
        </p:spPr>
        <p:txBody>
          <a:bodyPr/>
          <a:lstStyle/>
          <a:p>
            <a:r>
              <a:rPr lang="en-US" sz="3600" dirty="0"/>
              <a:t>Choose One Idea</a:t>
            </a:r>
          </a:p>
          <a:p>
            <a:r>
              <a:rPr lang="en-US" sz="3600" dirty="0"/>
              <a:t>Value Proposition</a:t>
            </a:r>
          </a:p>
          <a:p>
            <a:r>
              <a:rPr lang="en-US" sz="3600" dirty="0"/>
              <a:t>Market Opportunity</a:t>
            </a:r>
          </a:p>
          <a:p>
            <a:r>
              <a:rPr lang="en-US" sz="3600" dirty="0"/>
              <a:t>Revenue Streams</a:t>
            </a:r>
          </a:p>
          <a:p>
            <a:r>
              <a:rPr lang="en-US" sz="3600" dirty="0"/>
              <a:t>Competition</a:t>
            </a:r>
          </a:p>
        </p:txBody>
      </p:sp>
    </p:spTree>
    <p:extLst>
      <p:ext uri="{BB962C8B-B14F-4D97-AF65-F5344CB8AC3E}">
        <p14:creationId xmlns:p14="http://schemas.microsoft.com/office/powerpoint/2010/main" val="95063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 Preview</a:t>
            </a:r>
          </a:p>
        </p:txBody>
      </p:sp>
      <p:sp>
        <p:nvSpPr>
          <p:cNvPr id="3" name="Content Placeholder 2"/>
          <p:cNvSpPr>
            <a:spLocks noGrp="1"/>
          </p:cNvSpPr>
          <p:nvPr>
            <p:ph type="body" sz="quarter" idx="10"/>
          </p:nvPr>
        </p:nvSpPr>
        <p:spPr/>
        <p:txBody>
          <a:bodyPr/>
          <a:lstStyle/>
          <a:p>
            <a:r>
              <a:rPr lang="en-US" dirty="0"/>
              <a:t>Your “Final” Idea</a:t>
            </a:r>
          </a:p>
          <a:p>
            <a:r>
              <a:rPr lang="en-US" dirty="0"/>
              <a:t>Value Proposition</a:t>
            </a:r>
          </a:p>
          <a:p>
            <a:r>
              <a:rPr lang="en-US" dirty="0"/>
              <a:t>Customers</a:t>
            </a:r>
          </a:p>
          <a:p>
            <a:r>
              <a:rPr lang="en-US" dirty="0"/>
              <a:t>Market Opportunity</a:t>
            </a:r>
          </a:p>
          <a:p>
            <a:r>
              <a:rPr lang="en-US" dirty="0"/>
              <a:t>Competition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E9453-524B-49EE-9149-F254E26E310A}"/>
              </a:ext>
            </a:extLst>
          </p:cNvPr>
          <p:cNvSpPr>
            <a:spLocks noGrp="1"/>
          </p:cNvSpPr>
          <p:nvPr>
            <p:ph type="title"/>
          </p:nvPr>
        </p:nvSpPr>
        <p:spPr/>
        <p:txBody>
          <a:bodyPr/>
          <a:lstStyle/>
          <a:p>
            <a:r>
              <a:rPr lang="en-US" dirty="0"/>
              <a:t>Value Proposition</a:t>
            </a:r>
          </a:p>
        </p:txBody>
      </p:sp>
      <p:sp>
        <p:nvSpPr>
          <p:cNvPr id="3" name="Text Placeholder 2">
            <a:extLst>
              <a:ext uri="{FF2B5EF4-FFF2-40B4-BE49-F238E27FC236}">
                <a16:creationId xmlns:a16="http://schemas.microsoft.com/office/drawing/2014/main" id="{33F6645B-4B5E-4D77-8C97-F6F8FA136F0A}"/>
              </a:ext>
            </a:extLst>
          </p:cNvPr>
          <p:cNvSpPr>
            <a:spLocks noGrp="1"/>
          </p:cNvSpPr>
          <p:nvPr>
            <p:ph type="body" sz="quarter" idx="10"/>
          </p:nvPr>
        </p:nvSpPr>
        <p:spPr>
          <a:xfrm>
            <a:off x="0" y="971550"/>
            <a:ext cx="6019800" cy="4171950"/>
          </a:xfrm>
        </p:spPr>
        <p:txBody>
          <a:bodyPr/>
          <a:lstStyle/>
          <a:p>
            <a:pPr lvl="1"/>
            <a:r>
              <a:rPr lang="en-US" dirty="0"/>
              <a:t>(additive or subtractive?)</a:t>
            </a:r>
          </a:p>
          <a:p>
            <a:pPr lvl="1"/>
            <a:r>
              <a:rPr lang="en-US" dirty="0"/>
              <a:t>(why do they need it?)</a:t>
            </a:r>
          </a:p>
          <a:p>
            <a:pPr lvl="1"/>
            <a:r>
              <a:rPr lang="en-US" dirty="0"/>
              <a:t>(why is it better than their current solution?)</a:t>
            </a:r>
          </a:p>
        </p:txBody>
      </p:sp>
    </p:spTree>
    <p:extLst>
      <p:ext uri="{BB962C8B-B14F-4D97-AF65-F5344CB8AC3E}">
        <p14:creationId xmlns:p14="http://schemas.microsoft.com/office/powerpoint/2010/main" val="22801792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9F940-1349-4263-A7C4-B1185EF84A05}"/>
              </a:ext>
            </a:extLst>
          </p:cNvPr>
          <p:cNvSpPr>
            <a:spLocks noGrp="1"/>
          </p:cNvSpPr>
          <p:nvPr>
            <p:ph type="title"/>
          </p:nvPr>
        </p:nvSpPr>
        <p:spPr/>
        <p:txBody>
          <a:bodyPr/>
          <a:lstStyle/>
          <a:p>
            <a:r>
              <a:rPr lang="en-US" dirty="0"/>
              <a:t>Market Opportunity</a:t>
            </a:r>
          </a:p>
        </p:txBody>
      </p:sp>
      <p:sp>
        <p:nvSpPr>
          <p:cNvPr id="3" name="Text Placeholder 2">
            <a:extLst>
              <a:ext uri="{FF2B5EF4-FFF2-40B4-BE49-F238E27FC236}">
                <a16:creationId xmlns:a16="http://schemas.microsoft.com/office/drawing/2014/main" id="{C285AE44-FFC5-4E71-A975-EE884090D7B7}"/>
              </a:ext>
            </a:extLst>
          </p:cNvPr>
          <p:cNvSpPr>
            <a:spLocks noGrp="1"/>
          </p:cNvSpPr>
          <p:nvPr>
            <p:ph type="body" sz="quarter" idx="10"/>
          </p:nvPr>
        </p:nvSpPr>
        <p:spPr>
          <a:xfrm>
            <a:off x="0" y="971550"/>
            <a:ext cx="5334000" cy="4171950"/>
          </a:xfrm>
        </p:spPr>
        <p:txBody>
          <a:bodyPr/>
          <a:lstStyle/>
          <a:p>
            <a:r>
              <a:rPr lang="en-US" sz="3600" dirty="0"/>
              <a:t>Estimate the Market Size</a:t>
            </a:r>
          </a:p>
          <a:p>
            <a:pPr lvl="1"/>
            <a:r>
              <a:rPr lang="en-US" sz="3600" dirty="0"/>
              <a:t>Who are your customers?</a:t>
            </a:r>
          </a:p>
          <a:p>
            <a:pPr lvl="1"/>
            <a:r>
              <a:rPr lang="en-US" sz="3600" dirty="0"/>
              <a:t>How many of them are there?</a:t>
            </a:r>
          </a:p>
          <a:p>
            <a:pPr lvl="1"/>
            <a:r>
              <a:rPr lang="en-US" sz="3600" dirty="0"/>
              <a:t>Initial niche?</a:t>
            </a:r>
          </a:p>
          <a:p>
            <a:pPr lvl="1"/>
            <a:r>
              <a:rPr lang="en-US" sz="3600" dirty="0"/>
              <a:t>Biggest market?</a:t>
            </a:r>
          </a:p>
          <a:p>
            <a:pPr lvl="1"/>
            <a:r>
              <a:rPr lang="en-US" sz="3600" dirty="0"/>
              <a:t>How big is the market in dollars?</a:t>
            </a:r>
          </a:p>
          <a:p>
            <a:pPr lvl="1"/>
            <a:endParaRPr lang="en-US" sz="3600" dirty="0"/>
          </a:p>
        </p:txBody>
      </p:sp>
    </p:spTree>
    <p:extLst>
      <p:ext uri="{BB962C8B-B14F-4D97-AF65-F5344CB8AC3E}">
        <p14:creationId xmlns:p14="http://schemas.microsoft.com/office/powerpoint/2010/main" val="4438733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F6475-1366-453E-843B-B96CE2AD4DDF}"/>
              </a:ext>
            </a:extLst>
          </p:cNvPr>
          <p:cNvSpPr>
            <a:spLocks noGrp="1"/>
          </p:cNvSpPr>
          <p:nvPr>
            <p:ph type="title"/>
          </p:nvPr>
        </p:nvSpPr>
        <p:spPr/>
        <p:txBody>
          <a:bodyPr/>
          <a:lstStyle/>
          <a:p>
            <a:r>
              <a:rPr lang="en-US" dirty="0"/>
              <a:t>Revenue streams</a:t>
            </a:r>
          </a:p>
        </p:txBody>
      </p:sp>
      <p:sp>
        <p:nvSpPr>
          <p:cNvPr id="3" name="Text Placeholder 2">
            <a:extLst>
              <a:ext uri="{FF2B5EF4-FFF2-40B4-BE49-F238E27FC236}">
                <a16:creationId xmlns:a16="http://schemas.microsoft.com/office/drawing/2014/main" id="{F40A5222-BD17-4076-AE23-34075ACB1414}"/>
              </a:ext>
            </a:extLst>
          </p:cNvPr>
          <p:cNvSpPr>
            <a:spLocks noGrp="1"/>
          </p:cNvSpPr>
          <p:nvPr>
            <p:ph type="body" sz="quarter" idx="10"/>
          </p:nvPr>
        </p:nvSpPr>
        <p:spPr>
          <a:xfrm>
            <a:off x="0" y="971550"/>
            <a:ext cx="5105400" cy="4171950"/>
          </a:xfrm>
        </p:spPr>
        <p:txBody>
          <a:bodyPr/>
          <a:lstStyle/>
          <a:p>
            <a:pPr lvl="1"/>
            <a:r>
              <a:rPr lang="en-US" dirty="0"/>
              <a:t>(keep it general for  now)</a:t>
            </a:r>
          </a:p>
          <a:p>
            <a:r>
              <a:rPr lang="en-US" dirty="0"/>
              <a:t>Possible revenue models</a:t>
            </a:r>
          </a:p>
          <a:p>
            <a:r>
              <a:rPr lang="en-US" dirty="0"/>
              <a:t>How much might a customer pay?</a:t>
            </a:r>
          </a:p>
        </p:txBody>
      </p:sp>
    </p:spTree>
    <p:extLst>
      <p:ext uri="{BB962C8B-B14F-4D97-AF65-F5344CB8AC3E}">
        <p14:creationId xmlns:p14="http://schemas.microsoft.com/office/powerpoint/2010/main" val="27142339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D31E6-EEE0-4453-A29E-08FD13E18E4D}"/>
              </a:ext>
            </a:extLst>
          </p:cNvPr>
          <p:cNvSpPr>
            <a:spLocks noGrp="1"/>
          </p:cNvSpPr>
          <p:nvPr>
            <p:ph type="title"/>
          </p:nvPr>
        </p:nvSpPr>
        <p:spPr/>
        <p:txBody>
          <a:bodyPr/>
          <a:lstStyle/>
          <a:p>
            <a:r>
              <a:rPr lang="en-US" dirty="0"/>
              <a:t>Competition</a:t>
            </a:r>
          </a:p>
        </p:txBody>
      </p:sp>
      <p:sp>
        <p:nvSpPr>
          <p:cNvPr id="3" name="Text Placeholder 2">
            <a:extLst>
              <a:ext uri="{FF2B5EF4-FFF2-40B4-BE49-F238E27FC236}">
                <a16:creationId xmlns:a16="http://schemas.microsoft.com/office/drawing/2014/main" id="{862A2DE0-3EB9-4BDC-A79C-AB01412FEF1A}"/>
              </a:ext>
            </a:extLst>
          </p:cNvPr>
          <p:cNvSpPr>
            <a:spLocks noGrp="1"/>
          </p:cNvSpPr>
          <p:nvPr>
            <p:ph type="body" sz="quarter" idx="10"/>
          </p:nvPr>
        </p:nvSpPr>
        <p:spPr/>
        <p:txBody>
          <a:bodyPr/>
          <a:lstStyle/>
          <a:p>
            <a:r>
              <a:rPr lang="en-US" dirty="0"/>
              <a:t>Direct</a:t>
            </a:r>
          </a:p>
          <a:p>
            <a:r>
              <a:rPr lang="en-US" dirty="0"/>
              <a:t>Indirect</a:t>
            </a:r>
          </a:p>
        </p:txBody>
      </p:sp>
    </p:spTree>
    <p:extLst>
      <p:ext uri="{BB962C8B-B14F-4D97-AF65-F5344CB8AC3E}">
        <p14:creationId xmlns:p14="http://schemas.microsoft.com/office/powerpoint/2010/main" val="32553886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30BDC-20DA-497D-8B8F-1F0F67DD82AD}"/>
              </a:ext>
            </a:extLst>
          </p:cNvPr>
          <p:cNvSpPr>
            <a:spLocks noGrp="1"/>
          </p:cNvSpPr>
          <p:nvPr>
            <p:ph type="title"/>
          </p:nvPr>
        </p:nvSpPr>
        <p:spPr>
          <a:xfrm>
            <a:off x="0" y="0"/>
            <a:ext cx="9144000" cy="971550"/>
          </a:xfrm>
        </p:spPr>
        <p:txBody>
          <a:bodyPr/>
          <a:lstStyle/>
          <a:p>
            <a:r>
              <a:rPr lang="en-US" dirty="0"/>
              <a:t>Presentations</a:t>
            </a:r>
          </a:p>
        </p:txBody>
      </p:sp>
      <p:sp>
        <p:nvSpPr>
          <p:cNvPr id="3" name="Text Placeholder 2">
            <a:extLst>
              <a:ext uri="{FF2B5EF4-FFF2-40B4-BE49-F238E27FC236}">
                <a16:creationId xmlns:a16="http://schemas.microsoft.com/office/drawing/2014/main" id="{7712360F-2385-4841-BDD4-3A789B990D1D}"/>
              </a:ext>
            </a:extLst>
          </p:cNvPr>
          <p:cNvSpPr>
            <a:spLocks noGrp="1"/>
          </p:cNvSpPr>
          <p:nvPr>
            <p:ph type="body" sz="quarter" idx="10"/>
          </p:nvPr>
        </p:nvSpPr>
        <p:spPr>
          <a:xfrm>
            <a:off x="0" y="971550"/>
            <a:ext cx="4114800" cy="4171950"/>
          </a:xfrm>
        </p:spPr>
        <p:txBody>
          <a:bodyPr/>
          <a:lstStyle/>
          <a:p>
            <a:r>
              <a:rPr lang="en-US" dirty="0"/>
              <a:t>7 minutes</a:t>
            </a:r>
          </a:p>
          <a:p>
            <a:r>
              <a:rPr lang="en-US" dirty="0"/>
              <a:t>Audience is us</a:t>
            </a:r>
          </a:p>
        </p:txBody>
      </p:sp>
    </p:spTree>
    <p:extLst>
      <p:ext uri="{BB962C8B-B14F-4D97-AF65-F5344CB8AC3E}">
        <p14:creationId xmlns:p14="http://schemas.microsoft.com/office/powerpoint/2010/main" val="229675920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14539"/>
            <a:ext cx="8940800" cy="628412"/>
          </a:xfrm>
        </p:spPr>
        <p:txBody>
          <a:bodyPr/>
          <a:lstStyle/>
          <a:p>
            <a:r>
              <a:rPr lang="en-US" dirty="0"/>
              <a:t>Resources</a:t>
            </a:r>
          </a:p>
        </p:txBody>
      </p:sp>
      <p:sp>
        <p:nvSpPr>
          <p:cNvPr id="4" name="Content Placeholder 3">
            <a:extLst>
              <a:ext uri="{FF2B5EF4-FFF2-40B4-BE49-F238E27FC236}">
                <a16:creationId xmlns:a16="http://schemas.microsoft.com/office/drawing/2014/main" id="{E43E4195-CD9B-48C5-8D49-041D12B9E795}"/>
              </a:ext>
            </a:extLst>
          </p:cNvPr>
          <p:cNvSpPr>
            <a:spLocks noGrp="1"/>
          </p:cNvSpPr>
          <p:nvPr>
            <p:ph idx="4294967295"/>
          </p:nvPr>
        </p:nvSpPr>
        <p:spPr>
          <a:xfrm>
            <a:off x="304800" y="853677"/>
            <a:ext cx="8839200" cy="4175284"/>
          </a:xfrm>
        </p:spPr>
        <p:txBody>
          <a:bodyPr/>
          <a:lstStyle/>
          <a:p>
            <a:endParaRPr lang="en-US"/>
          </a:p>
        </p:txBody>
      </p:sp>
    </p:spTree>
    <p:extLst>
      <p:ext uri="{BB962C8B-B14F-4D97-AF65-F5344CB8AC3E}">
        <p14:creationId xmlns:p14="http://schemas.microsoft.com/office/powerpoint/2010/main" val="11261414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14539"/>
            <a:ext cx="8940800" cy="628412"/>
          </a:xfrm>
        </p:spPr>
        <p:txBody>
          <a:bodyPr/>
          <a:lstStyle/>
          <a:p>
            <a:r>
              <a:rPr lang="en-US" dirty="0"/>
              <a:t>Resources</a:t>
            </a:r>
          </a:p>
        </p:txBody>
      </p:sp>
      <p:sp>
        <p:nvSpPr>
          <p:cNvPr id="3" name="Content Placeholder 2"/>
          <p:cNvSpPr>
            <a:spLocks noGrp="1"/>
          </p:cNvSpPr>
          <p:nvPr>
            <p:ph idx="4294967295"/>
          </p:nvPr>
        </p:nvSpPr>
        <p:spPr>
          <a:xfrm>
            <a:off x="304800" y="853677"/>
            <a:ext cx="8839200" cy="4175284"/>
          </a:xfrm>
        </p:spPr>
        <p:txBody>
          <a:bodyPr>
            <a:normAutofit fontScale="55000" lnSpcReduction="20000"/>
          </a:bodyPr>
          <a:lstStyle/>
          <a:p>
            <a:r>
              <a:rPr lang="en-US" dirty="0"/>
              <a:t>Pages 1-60 in “Do More Faster” – Theme 1: Idea and Vision</a:t>
            </a:r>
          </a:p>
          <a:p>
            <a:r>
              <a:rPr lang="en-US" dirty="0"/>
              <a:t>Slide presentation:</a:t>
            </a:r>
          </a:p>
          <a:p>
            <a:pPr marL="274320" lvl="1"/>
            <a:r>
              <a:rPr lang="en-US" b="1" dirty="0">
                <a:hlinkClick r:id="rId3"/>
              </a:rPr>
              <a:t>steveblank.com/2010/11/15/creating-startup-success-customer-development-business-model-design/</a:t>
            </a:r>
            <a:endParaRPr lang="en-US" b="1" dirty="0"/>
          </a:p>
          <a:p>
            <a:r>
              <a:rPr lang="en-US" dirty="0"/>
              <a:t>Book – “Business Model Generation”</a:t>
            </a:r>
          </a:p>
          <a:p>
            <a:pPr marL="274320" lvl="1"/>
            <a:r>
              <a:rPr lang="en-US" b="1" dirty="0">
                <a:hlinkClick r:id="rId4"/>
              </a:rPr>
              <a:t>www.businessmodelgeneration.com/</a:t>
            </a:r>
            <a:endParaRPr lang="en-US" b="1" dirty="0"/>
          </a:p>
          <a:p>
            <a:pPr marL="274320" lvl="1"/>
            <a:r>
              <a:rPr lang="en-US" b="1" dirty="0">
                <a:hlinkClick r:id="rId5"/>
              </a:rPr>
              <a:t>www.businessmodelgeneration.com/downloads/business_model_canvas_poster.pdf</a:t>
            </a:r>
            <a:endParaRPr lang="en-US" b="1" dirty="0"/>
          </a:p>
          <a:p>
            <a:pPr marL="274320" lvl="1"/>
            <a:r>
              <a:rPr lang="en-US" b="1" dirty="0">
                <a:hlinkClick r:id="rId6"/>
              </a:rPr>
              <a:t>www.businessmodelgeneration.com/downloads/businessmodelgeneration_preview.pdf</a:t>
            </a:r>
            <a:endParaRPr lang="en-US" b="1" dirty="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EE5FA-A59C-44E2-8C34-6BBFC6B95BBF}"/>
              </a:ext>
            </a:extLst>
          </p:cNvPr>
          <p:cNvSpPr>
            <a:spLocks noGrp="1"/>
          </p:cNvSpPr>
          <p:nvPr>
            <p:ph type="title"/>
          </p:nvPr>
        </p:nvSpPr>
        <p:spPr>
          <a:xfrm>
            <a:off x="203200" y="114539"/>
            <a:ext cx="8940800" cy="628412"/>
          </a:xfrm>
        </p:spPr>
        <p:txBody>
          <a:bodyPr/>
          <a:lstStyle/>
          <a:p>
            <a:r>
              <a:rPr lang="en-US" dirty="0"/>
              <a:t>More Resources</a:t>
            </a:r>
          </a:p>
        </p:txBody>
      </p:sp>
      <p:sp>
        <p:nvSpPr>
          <p:cNvPr id="3" name="Content Placeholder 2">
            <a:extLst>
              <a:ext uri="{FF2B5EF4-FFF2-40B4-BE49-F238E27FC236}">
                <a16:creationId xmlns:a16="http://schemas.microsoft.com/office/drawing/2014/main" id="{038F1A92-A7E3-4DC3-A1E8-E7B71346F5A9}"/>
              </a:ext>
            </a:extLst>
          </p:cNvPr>
          <p:cNvSpPr>
            <a:spLocks noGrp="1"/>
          </p:cNvSpPr>
          <p:nvPr>
            <p:ph idx="4294967295"/>
          </p:nvPr>
        </p:nvSpPr>
        <p:spPr>
          <a:xfrm>
            <a:off x="304800" y="853677"/>
            <a:ext cx="8839200" cy="4175284"/>
          </a:xfrm>
        </p:spPr>
        <p:txBody>
          <a:bodyPr/>
          <a:lstStyle/>
          <a:p>
            <a:r>
              <a:rPr lang="en-US" dirty="0"/>
              <a:t>Value Proposition – Christina </a:t>
            </a:r>
            <a:r>
              <a:rPr lang="en-US" dirty="0" err="1"/>
              <a:t>Wodtke</a:t>
            </a:r>
            <a:r>
              <a:rPr lang="en-US" dirty="0"/>
              <a:t> </a:t>
            </a:r>
            <a:r>
              <a:rPr lang="en-US" u="sng" dirty="0">
                <a:hlinkClick r:id="rId3"/>
              </a:rPr>
              <a:t>https://medium.com/the-creative-founder/ideation-sprints-for-new-products-services-74f925190b4f</a:t>
            </a:r>
            <a:endParaRPr lang="en-US" dirty="0"/>
          </a:p>
          <a:p>
            <a:endParaRPr lang="en-US" dirty="0"/>
          </a:p>
        </p:txBody>
      </p:sp>
    </p:spTree>
    <p:extLst>
      <p:ext uri="{BB962C8B-B14F-4D97-AF65-F5344CB8AC3E}">
        <p14:creationId xmlns:p14="http://schemas.microsoft.com/office/powerpoint/2010/main" val="3261729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71550"/>
          </a:xfrm>
        </p:spPr>
        <p:txBody>
          <a:bodyPr anchor="t">
            <a:normAutofit/>
          </a:bodyPr>
          <a:lstStyle/>
          <a:p>
            <a:r>
              <a:rPr lang="en-US" dirty="0"/>
              <a:t>Startup Process</a:t>
            </a:r>
          </a:p>
        </p:txBody>
      </p:sp>
    </p:spTree>
    <p:extLst>
      <p:ext uri="{BB962C8B-B14F-4D97-AF65-F5344CB8AC3E}">
        <p14:creationId xmlns:p14="http://schemas.microsoft.com/office/powerpoint/2010/main" val="58338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p:txBody>
      </p:sp>
      <p:pic>
        <p:nvPicPr>
          <p:cNvPr id="7" name="Picture 6" descr="Icon&#10;&#10;Description automatically generated with low confidence">
            <a:extLst>
              <a:ext uri="{FF2B5EF4-FFF2-40B4-BE49-F238E27FC236}">
                <a16:creationId xmlns:a16="http://schemas.microsoft.com/office/drawing/2014/main" id="{F62F6751-E4C7-4A41-B167-7F2E807406B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6479" t="7450" r="17644" b="4706"/>
          <a:stretch/>
        </p:blipFill>
        <p:spPr>
          <a:xfrm>
            <a:off x="457200" y="895350"/>
            <a:ext cx="2560320" cy="2560320"/>
          </a:xfrm>
          <a:prstGeom prst="rect">
            <a:avLst/>
          </a:prstGeom>
        </p:spPr>
      </p:pic>
    </p:spTree>
    <p:extLst>
      <p:ext uri="{BB962C8B-B14F-4D97-AF65-F5344CB8AC3E}">
        <p14:creationId xmlns:p14="http://schemas.microsoft.com/office/powerpoint/2010/main" val="1602749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a:p>
            <a:r>
              <a:rPr lang="en-US" dirty="0"/>
              <a:t>Research</a:t>
            </a:r>
          </a:p>
        </p:txBody>
      </p:sp>
      <p:pic>
        <p:nvPicPr>
          <p:cNvPr id="6" name="Picture 5" descr="A picture containing text, paper clip&#10;&#10;Description automatically generated">
            <a:extLst>
              <a:ext uri="{FF2B5EF4-FFF2-40B4-BE49-F238E27FC236}">
                <a16:creationId xmlns:a16="http://schemas.microsoft.com/office/drawing/2014/main" id="{E79F88AD-1C1F-4A58-8F29-2C649D01BD5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1477" t="17811" r="28263" b="13323"/>
          <a:stretch/>
        </p:blipFill>
        <p:spPr>
          <a:xfrm>
            <a:off x="152400" y="1809750"/>
            <a:ext cx="2044700" cy="1752600"/>
          </a:xfrm>
          <a:prstGeom prst="rect">
            <a:avLst/>
          </a:prstGeom>
        </p:spPr>
      </p:pic>
    </p:spTree>
    <p:extLst>
      <p:ext uri="{BB962C8B-B14F-4D97-AF65-F5344CB8AC3E}">
        <p14:creationId xmlns:p14="http://schemas.microsoft.com/office/powerpoint/2010/main" val="2699575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F45362F-DAF4-4BD0-BFC3-0FB0BFD49A16}"/>
              </a:ext>
            </a:extLst>
          </p:cNvPr>
          <p:cNvSpPr>
            <a:spLocks noGrp="1"/>
          </p:cNvSpPr>
          <p:nvPr>
            <p:ph type="body" sz="quarter" idx="10"/>
          </p:nvPr>
        </p:nvSpPr>
        <p:spPr>
          <a:xfrm>
            <a:off x="0" y="1868"/>
            <a:ext cx="9144000" cy="5141632"/>
          </a:xfrm>
        </p:spPr>
        <p:txBody>
          <a:bodyPr/>
          <a:lstStyle/>
          <a:p>
            <a:r>
              <a:rPr lang="en-US" dirty="0"/>
              <a:t>Idea</a:t>
            </a:r>
          </a:p>
          <a:p>
            <a:r>
              <a:rPr lang="en-US" dirty="0"/>
              <a:t>Research and Modeling</a:t>
            </a:r>
          </a:p>
        </p:txBody>
      </p:sp>
      <p:pic>
        <p:nvPicPr>
          <p:cNvPr id="4" name="Picture 3" descr="A white square with a black background&#10;&#10;Description automatically generated with medium confidence">
            <a:extLst>
              <a:ext uri="{FF2B5EF4-FFF2-40B4-BE49-F238E27FC236}">
                <a16:creationId xmlns:a16="http://schemas.microsoft.com/office/drawing/2014/main" id="{B17CC45B-4D0F-4587-840F-4329728EA1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8088" t="18802" r="15088" b="17965"/>
          <a:stretch/>
        </p:blipFill>
        <p:spPr>
          <a:xfrm>
            <a:off x="2498232" y="1885950"/>
            <a:ext cx="2160559" cy="1533300"/>
          </a:xfrm>
          <a:prstGeom prst="rect">
            <a:avLst/>
          </a:prstGeom>
        </p:spPr>
      </p:pic>
      <p:pic>
        <p:nvPicPr>
          <p:cNvPr id="6" name="Picture 5" descr="A picture containing text, paper clip&#10;&#10;Description automatically generated">
            <a:extLst>
              <a:ext uri="{FF2B5EF4-FFF2-40B4-BE49-F238E27FC236}">
                <a16:creationId xmlns:a16="http://schemas.microsoft.com/office/drawing/2014/main" id="{E79F88AD-1C1F-4A58-8F29-2C649D01BD5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477" t="17811" r="28263" b="13323"/>
          <a:stretch/>
        </p:blipFill>
        <p:spPr>
          <a:xfrm>
            <a:off x="152400" y="1809750"/>
            <a:ext cx="2044700" cy="1752600"/>
          </a:xfrm>
          <a:prstGeom prst="rect">
            <a:avLst/>
          </a:prstGeom>
        </p:spPr>
      </p:pic>
    </p:spTree>
    <p:extLst>
      <p:ext uri="{BB962C8B-B14F-4D97-AF65-F5344CB8AC3E}">
        <p14:creationId xmlns:p14="http://schemas.microsoft.com/office/powerpoint/2010/main" val="3311450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ster">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extLst>
    <a:ext uri="{05A4C25C-085E-4340-85A3-A5531E510DB2}">
      <thm15:themeFamily xmlns:thm15="http://schemas.microsoft.com/office/thememl/2012/main" name="Theme v2" id="{0E602E0C-7F56-4289-A288-7D78BB79DCCA}" vid="{64FE610F-3C7B-4D1B-B18C-052FC35F64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 v2</Template>
  <TotalTime>5923</TotalTime>
  <Words>1964</Words>
  <Application>Microsoft Office PowerPoint</Application>
  <PresentationFormat>On-screen Show (16:9)</PresentationFormat>
  <Paragraphs>380</Paragraphs>
  <Slides>57</Slides>
  <Notes>48</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Arial Black</vt:lpstr>
      <vt:lpstr>Calibri</vt:lpstr>
      <vt:lpstr>Charter</vt:lpstr>
      <vt:lpstr>Myriad Pro Cond</vt:lpstr>
      <vt:lpstr>Master</vt:lpstr>
      <vt:lpstr>PowerPoint Presentation</vt:lpstr>
      <vt:lpstr>Entrepreneurship  in  Entertainment Technology</vt:lpstr>
      <vt:lpstr>PowerPoint Presentation</vt:lpstr>
      <vt:lpstr>PowerPoint Presentation</vt:lpstr>
      <vt:lpstr>Presentations Preview</vt:lpstr>
      <vt:lpstr>Startup Process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Business model canvas</vt:lpstr>
      <vt:lpstr>PowerPoint Presentation</vt:lpstr>
      <vt:lpstr>PowerPoint Presentation</vt:lpstr>
      <vt:lpstr>Where do ideas come from? </vt:lpstr>
      <vt:lpstr>Valuing ideas</vt:lpstr>
      <vt:lpstr>PowerPoint Presentation</vt:lpstr>
      <vt:lpstr>PowerPoint Presentation</vt:lpstr>
      <vt:lpstr>First ideas</vt:lpstr>
      <vt:lpstr>PowerPoint Presentation</vt:lpstr>
      <vt:lpstr>PowerPoint Presentation</vt:lpstr>
      <vt:lpstr>PowerPoint Presentation</vt:lpstr>
      <vt:lpstr>Value Proposition</vt:lpstr>
      <vt:lpstr>PowerPoint Presentation</vt:lpstr>
      <vt:lpstr>Value Proposition</vt:lpstr>
      <vt:lpstr>Additive or Subtractive?</vt:lpstr>
      <vt:lpstr>Maslow’s hierarchy of needs</vt:lpstr>
      <vt:lpstr>Elements of Value</vt:lpstr>
      <vt:lpstr>Evaluation tools</vt:lpstr>
      <vt:lpstr>Value Proposition Examples</vt:lpstr>
      <vt:lpstr>Business Model Hypothesis  </vt:lpstr>
      <vt:lpstr>Market Opportunity</vt:lpstr>
      <vt:lpstr>Evaluating Market Opportunities</vt:lpstr>
      <vt:lpstr>Market type</vt:lpstr>
      <vt:lpstr>Market Size</vt:lpstr>
      <vt:lpstr>Market size?</vt:lpstr>
      <vt:lpstr>Competition</vt:lpstr>
      <vt:lpstr>customers</vt:lpstr>
      <vt:lpstr>sUMMARY</vt:lpstr>
      <vt:lpstr>Next Class</vt:lpstr>
      <vt:lpstr>Homework</vt:lpstr>
      <vt:lpstr>Presentations</vt:lpstr>
      <vt:lpstr>Presentations</vt:lpstr>
      <vt:lpstr>Value Proposition</vt:lpstr>
      <vt:lpstr>Market Opportunity</vt:lpstr>
      <vt:lpstr>Revenue streams</vt:lpstr>
      <vt:lpstr>Competition</vt:lpstr>
      <vt:lpstr>Presentations</vt:lpstr>
      <vt:lpstr>Resources</vt:lpstr>
      <vt:lpstr>Resources</vt:lpstr>
      <vt:lpstr>More Resources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Carl</dc:creator>
  <cp:lastModifiedBy>Carl O Rosendahl</cp:lastModifiedBy>
  <cp:revision>314</cp:revision>
  <cp:lastPrinted>2011-09-08T08:27:21Z</cp:lastPrinted>
  <dcterms:created xsi:type="dcterms:W3CDTF">2011-01-09T21:57:41Z</dcterms:created>
  <dcterms:modified xsi:type="dcterms:W3CDTF">2021-02-11T17:35:32Z</dcterms:modified>
</cp:coreProperties>
</file>