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57" r:id="rId3"/>
    <p:sldId id="273" r:id="rId4"/>
    <p:sldId id="277" r:id="rId5"/>
    <p:sldId id="258" r:id="rId6"/>
    <p:sldId id="292" r:id="rId7"/>
    <p:sldId id="293" r:id="rId8"/>
    <p:sldId id="294" r:id="rId9"/>
    <p:sldId id="260" r:id="rId10"/>
    <p:sldId id="285" r:id="rId11"/>
    <p:sldId id="262" r:id="rId12"/>
    <p:sldId id="288" r:id="rId13"/>
    <p:sldId id="290" r:id="rId14"/>
    <p:sldId id="286" r:id="rId15"/>
    <p:sldId id="263" r:id="rId16"/>
    <p:sldId id="264" r:id="rId17"/>
    <p:sldId id="265" r:id="rId18"/>
    <p:sldId id="291" r:id="rId19"/>
    <p:sldId id="267" r:id="rId20"/>
    <p:sldId id="270" r:id="rId21"/>
    <p:sldId id="296" r:id="rId22"/>
    <p:sldId id="297" r:id="rId23"/>
    <p:sldId id="271" r:id="rId24"/>
    <p:sldId id="280" r:id="rId25"/>
    <p:sldId id="272" r:id="rId26"/>
    <p:sldId id="295" r:id="rId27"/>
  </p:sldIdLst>
  <p:sldSz cx="6858000" cy="5143500"/>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947">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33" autoAdjust="0"/>
    <p:restoredTop sz="53054" autoAdjust="0"/>
  </p:normalViewPr>
  <p:slideViewPr>
    <p:cSldViewPr>
      <p:cViewPr varScale="1">
        <p:scale>
          <a:sx n="54" d="100"/>
          <a:sy n="54" d="100"/>
        </p:scale>
        <p:origin x="236" y="36"/>
      </p:cViewPr>
      <p:guideLst>
        <p:guide orient="horz" pos="1620"/>
        <p:guide pos="2160"/>
      </p:guideLst>
    </p:cSldViewPr>
  </p:slideViewPr>
  <p:notesTextViewPr>
    <p:cViewPr>
      <p:scale>
        <a:sx n="3" d="2"/>
        <a:sy n="3" d="2"/>
      </p:scale>
      <p:origin x="0" y="0"/>
    </p:cViewPr>
  </p:notesTextViewPr>
  <p:sorterViewPr>
    <p:cViewPr>
      <p:scale>
        <a:sx n="100" d="100"/>
        <a:sy n="100" d="100"/>
      </p:scale>
      <p:origin x="0" y="-3228"/>
    </p:cViewPr>
  </p:sorterViewPr>
  <p:notesViewPr>
    <p:cSldViewPr>
      <p:cViewPr varScale="1">
        <p:scale>
          <a:sx n="112" d="100"/>
          <a:sy n="112" d="100"/>
        </p:scale>
        <p:origin x="-1560" y="-78"/>
      </p:cViewPr>
      <p:guideLst>
        <p:guide orient="horz" pos="2947"/>
        <p:guide pos="22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7836"/>
          </a:xfrm>
          <a:prstGeom prst="rect">
            <a:avLst/>
          </a:prstGeom>
        </p:spPr>
        <p:txBody>
          <a:bodyPr vert="horz" lIns="93763" tIns="46881" rIns="93763" bIns="46881" rtlCol="0"/>
          <a:lstStyle>
            <a:lvl1pPr algn="r">
              <a:defRPr sz="1200"/>
            </a:lvl1pPr>
          </a:lstStyle>
          <a:p>
            <a:r>
              <a:rPr lang="en-US" sz="1600" dirty="0"/>
              <a:t>EET Class 1 - S13</a:t>
            </a:r>
          </a:p>
        </p:txBody>
      </p:sp>
      <p:sp>
        <p:nvSpPr>
          <p:cNvPr id="4" name="Footer Placeholder 3"/>
          <p:cNvSpPr>
            <a:spLocks noGrp="1"/>
          </p:cNvSpPr>
          <p:nvPr>
            <p:ph type="ftr" sz="quarter" idx="2"/>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87265"/>
            <a:ext cx="3056414" cy="467836"/>
          </a:xfrm>
          <a:prstGeom prst="rect">
            <a:avLst/>
          </a:prstGeom>
        </p:spPr>
        <p:txBody>
          <a:bodyPr vert="horz" lIns="93763" tIns="46881" rIns="93763" bIns="46881" rtlCol="0" anchor="b"/>
          <a:lstStyle>
            <a:lvl1pPr algn="r">
              <a:defRPr sz="1200"/>
            </a:lvl1pPr>
          </a:lstStyle>
          <a:p>
            <a:fld id="{61A0137A-E4F4-4EAC-A690-835F326E738C}" type="slidenum">
              <a:rPr lang="en-US" smtClean="0"/>
              <a:pPr/>
              <a:t>‹#›</a:t>
            </a:fld>
            <a:endParaRPr lang="en-US"/>
          </a:p>
        </p:txBody>
      </p:sp>
    </p:spTree>
    <p:extLst>
      <p:ext uri="{BB962C8B-B14F-4D97-AF65-F5344CB8AC3E}">
        <p14:creationId xmlns:p14="http://schemas.microsoft.com/office/powerpoint/2010/main" val="24537077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r>
              <a:rPr lang="en-US"/>
              <a:t>EET Class 1 - S13</a:t>
            </a:r>
          </a:p>
        </p:txBody>
      </p:sp>
      <p:sp>
        <p:nvSpPr>
          <p:cNvPr id="3" name="Date Placeholder 2"/>
          <p:cNvSpPr>
            <a:spLocks noGrp="1"/>
          </p:cNvSpPr>
          <p:nvPr>
            <p:ph type="dt" idx="1"/>
          </p:nvPr>
        </p:nvSpPr>
        <p:spPr>
          <a:xfrm>
            <a:off x="3995217" y="0"/>
            <a:ext cx="3056414" cy="467836"/>
          </a:xfrm>
          <a:prstGeom prst="rect">
            <a:avLst/>
          </a:prstGeom>
        </p:spPr>
        <p:txBody>
          <a:bodyPr vert="horz" lIns="93763" tIns="46881" rIns="93763" bIns="46881" rtlCol="0"/>
          <a:lstStyle>
            <a:lvl1pPr algn="r">
              <a:defRPr sz="1200"/>
            </a:lvl1pPr>
          </a:lstStyle>
          <a:p>
            <a:fld id="{C5B8C21B-E653-4AC8-BFCB-4F484E37DCAF}" type="datetimeFigureOut">
              <a:rPr lang="en-US" smtClean="0"/>
              <a:pPr/>
              <a:t>2/1/2021</a:t>
            </a:fld>
            <a:endParaRPr lang="en-US"/>
          </a:p>
        </p:txBody>
      </p:sp>
      <p:sp>
        <p:nvSpPr>
          <p:cNvPr id="4" name="Slide Image Placeholder 3"/>
          <p:cNvSpPr>
            <a:spLocks noGrp="1" noRot="1" noChangeAspect="1"/>
          </p:cNvSpPr>
          <p:nvPr>
            <p:ph type="sldImg" idx="2"/>
          </p:nvPr>
        </p:nvSpPr>
        <p:spPr>
          <a:xfrm>
            <a:off x="1187450" y="701675"/>
            <a:ext cx="4678363" cy="3508375"/>
          </a:xfrm>
          <a:prstGeom prst="rect">
            <a:avLst/>
          </a:prstGeom>
          <a:noFill/>
          <a:ln w="12700">
            <a:solidFill>
              <a:prstClr val="black"/>
            </a:solidFill>
          </a:ln>
        </p:spPr>
        <p:txBody>
          <a:bodyPr vert="horz" lIns="93763" tIns="46881" rIns="93763" bIns="46881" rtlCol="0" anchor="ctr"/>
          <a:lstStyle/>
          <a:p>
            <a:endParaRPr lang="en-US"/>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3" tIns="46881" rIns="93763" bIns="468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87265"/>
            <a:ext cx="3056414" cy="467836"/>
          </a:xfrm>
          <a:prstGeom prst="rect">
            <a:avLst/>
          </a:prstGeom>
        </p:spPr>
        <p:txBody>
          <a:bodyPr vert="horz" lIns="93763" tIns="46881" rIns="93763" bIns="46881" rtlCol="0" anchor="b"/>
          <a:lstStyle>
            <a:lvl1pPr algn="r">
              <a:defRPr sz="1200"/>
            </a:lvl1pPr>
          </a:lstStyle>
          <a:p>
            <a:fld id="{753F12B6-14A4-4F51-A814-199271B5241D}" type="slidenum">
              <a:rPr lang="en-US" smtClean="0"/>
              <a:pPr/>
              <a:t>‹#›</a:t>
            </a:fld>
            <a:endParaRPr lang="en-US"/>
          </a:p>
        </p:txBody>
      </p:sp>
    </p:spTree>
    <p:extLst>
      <p:ext uri="{BB962C8B-B14F-4D97-AF65-F5344CB8AC3E}">
        <p14:creationId xmlns:p14="http://schemas.microsoft.com/office/powerpoint/2010/main" val="387392089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techstars.wistia.com/medias/85d6e9a1be"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raptmedia.com/"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bit.ly/crosendah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1</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1056511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Many. Words.</a:t>
            </a:r>
          </a:p>
        </p:txBody>
      </p:sp>
      <p:sp>
        <p:nvSpPr>
          <p:cNvPr id="4" name="Header Placeholder 3"/>
          <p:cNvSpPr>
            <a:spLocks noGrp="1"/>
          </p:cNvSpPr>
          <p:nvPr>
            <p:ph type="hdr" sz="quarter"/>
          </p:nvPr>
        </p:nvSpPr>
        <p:spPr/>
        <p:txBody>
          <a:bodyPr/>
          <a:lstStyle/>
          <a:p>
            <a:r>
              <a:rPr lang="en-US"/>
              <a:t>EET Class 1 - S13</a:t>
            </a:r>
          </a:p>
        </p:txBody>
      </p:sp>
      <p:sp>
        <p:nvSpPr>
          <p:cNvPr id="5" name="Slide Number Placeholder 4"/>
          <p:cNvSpPr>
            <a:spLocks noGrp="1"/>
          </p:cNvSpPr>
          <p:nvPr>
            <p:ph type="sldNum" sz="quarter" idx="5"/>
          </p:nvPr>
        </p:nvSpPr>
        <p:spPr/>
        <p:txBody>
          <a:bodyPr/>
          <a:lstStyle/>
          <a:p>
            <a:fld id="{753F12B6-14A4-4F51-A814-199271B5241D}" type="slidenum">
              <a:rPr lang="en-US" smtClean="0"/>
              <a:pPr/>
              <a:t>10</a:t>
            </a:fld>
            <a:endParaRPr lang="en-US"/>
          </a:p>
        </p:txBody>
      </p:sp>
    </p:spTree>
    <p:extLst>
      <p:ext uri="{BB962C8B-B14F-4D97-AF65-F5344CB8AC3E}">
        <p14:creationId xmlns:p14="http://schemas.microsoft.com/office/powerpoint/2010/main" val="2675449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the semester is organized. Next slide is the stages.</a:t>
            </a:r>
          </a:p>
        </p:txBody>
      </p:sp>
      <p:sp>
        <p:nvSpPr>
          <p:cNvPr id="4" name="Header Placeholder 3"/>
          <p:cNvSpPr>
            <a:spLocks noGrp="1"/>
          </p:cNvSpPr>
          <p:nvPr>
            <p:ph type="hdr" sz="quarter"/>
          </p:nvPr>
        </p:nvSpPr>
        <p:spPr/>
        <p:txBody>
          <a:bodyPr/>
          <a:lstStyle/>
          <a:p>
            <a:r>
              <a:rPr lang="en-US"/>
              <a:t>EET Class 1 - S13</a:t>
            </a:r>
          </a:p>
        </p:txBody>
      </p:sp>
      <p:sp>
        <p:nvSpPr>
          <p:cNvPr id="5" name="Slide Number Placeholder 4"/>
          <p:cNvSpPr>
            <a:spLocks noGrp="1"/>
          </p:cNvSpPr>
          <p:nvPr>
            <p:ph type="sldNum" sz="quarter" idx="5"/>
          </p:nvPr>
        </p:nvSpPr>
        <p:spPr/>
        <p:txBody>
          <a:bodyPr/>
          <a:lstStyle/>
          <a:p>
            <a:fld id="{753F12B6-14A4-4F51-A814-199271B5241D}" type="slidenum">
              <a:rPr lang="en-US" smtClean="0"/>
              <a:pPr/>
              <a:t>11</a:t>
            </a:fld>
            <a:endParaRPr lang="en-US"/>
          </a:p>
        </p:txBody>
      </p:sp>
    </p:spTree>
    <p:extLst>
      <p:ext uri="{BB962C8B-B14F-4D97-AF65-F5344CB8AC3E}">
        <p14:creationId xmlns:p14="http://schemas.microsoft.com/office/powerpoint/2010/main" val="4101366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pPr defTabSz="937626">
              <a:defRPr/>
            </a:pPr>
            <a:r>
              <a:rPr lang="en-US" dirty="0"/>
              <a:t>When reviewing classes, check off what people wanted from the class. If something is missing, add it.</a:t>
            </a:r>
          </a:p>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12</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51362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EET Class 1 - S13</a:t>
            </a:r>
          </a:p>
        </p:txBody>
      </p:sp>
      <p:sp>
        <p:nvSpPr>
          <p:cNvPr id="5" name="Slide Number Placeholder 4"/>
          <p:cNvSpPr>
            <a:spLocks noGrp="1"/>
          </p:cNvSpPr>
          <p:nvPr>
            <p:ph type="sldNum" sz="quarter" idx="11"/>
          </p:nvPr>
        </p:nvSpPr>
        <p:spPr/>
        <p:txBody>
          <a:bodyPr/>
          <a:lstStyle/>
          <a:p>
            <a:fld id="{753F12B6-14A4-4F51-A814-199271B5241D}" type="slidenum">
              <a:rPr lang="en-US" smtClean="0"/>
              <a:pPr/>
              <a:t>13</a:t>
            </a:fld>
            <a:endParaRPr lang="en-US"/>
          </a:p>
        </p:txBody>
      </p:sp>
    </p:spTree>
    <p:extLst>
      <p:ext uri="{BB962C8B-B14F-4D97-AF65-F5344CB8AC3E}">
        <p14:creationId xmlns:p14="http://schemas.microsoft.com/office/powerpoint/2010/main" val="1945674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a:t>
            </a:r>
            <a:r>
              <a:rPr lang="en-US" sz="1200" b="0" i="0" kern="1200" dirty="0" err="1">
                <a:solidFill>
                  <a:schemeClr val="tx1"/>
                </a:solidFill>
                <a:effectLst/>
                <a:latin typeface="+mn-lt"/>
                <a:ea typeface="+mn-ea"/>
                <a:cs typeface="+mn-cs"/>
              </a:rPr>
              <a:t>FlixMaster</a:t>
            </a:r>
            <a:r>
              <a:rPr lang="en-US" sz="1200" b="0" i="0" kern="1200" dirty="0">
                <a:solidFill>
                  <a:schemeClr val="tx1"/>
                </a:solidFill>
                <a:effectLst/>
                <a:latin typeface="+mn-lt"/>
                <a:ea typeface="+mn-ea"/>
                <a:cs typeface="+mn-cs"/>
              </a:rPr>
              <a:t> presentation is at </a:t>
            </a:r>
            <a:r>
              <a:rPr lang="en-US" sz="1200" b="0" i="0" kern="1200" dirty="0">
                <a:solidFill>
                  <a:schemeClr val="tx1"/>
                </a:solidFill>
                <a:effectLst/>
                <a:latin typeface="+mn-lt"/>
                <a:ea typeface="+mn-ea"/>
                <a:cs typeface="+mn-cs"/>
                <a:hlinkClick r:id="rId3"/>
              </a:rPr>
              <a:t>http://techstars.wistia.com/medias/85d6e9a1be</a:t>
            </a:r>
            <a:endParaRPr lang="en-US" sz="1200" b="0" i="0" kern="1200" dirty="0">
              <a:solidFill>
                <a:schemeClr val="tx1"/>
              </a:solidFill>
              <a:effectLst/>
              <a:latin typeface="+mn-lt"/>
              <a:ea typeface="+mn-ea"/>
              <a:cs typeface="+mn-cs"/>
            </a:endParaRPr>
          </a:p>
          <a:p>
            <a:r>
              <a:rPr lang="en-US" dirty="0">
                <a:hlinkClick r:id="rId4"/>
              </a:rPr>
              <a:t>http://www.raptmedia.com</a:t>
            </a:r>
            <a:endParaRPr lang="en-US" dirty="0"/>
          </a:p>
        </p:txBody>
      </p:sp>
      <p:sp>
        <p:nvSpPr>
          <p:cNvPr id="4" name="Header Placeholder 3"/>
          <p:cNvSpPr>
            <a:spLocks noGrp="1"/>
          </p:cNvSpPr>
          <p:nvPr>
            <p:ph type="hdr" sz="quarter" idx="10"/>
          </p:nvPr>
        </p:nvSpPr>
        <p:spPr/>
        <p:txBody>
          <a:bodyPr/>
          <a:lstStyle/>
          <a:p>
            <a:r>
              <a:rPr lang="en-US"/>
              <a:t>EET Class 1 - S13</a:t>
            </a:r>
          </a:p>
        </p:txBody>
      </p:sp>
      <p:sp>
        <p:nvSpPr>
          <p:cNvPr id="5" name="Slide Number Placeholder 4"/>
          <p:cNvSpPr>
            <a:spLocks noGrp="1"/>
          </p:cNvSpPr>
          <p:nvPr>
            <p:ph type="sldNum" sz="quarter" idx="11"/>
          </p:nvPr>
        </p:nvSpPr>
        <p:spPr/>
        <p:txBody>
          <a:bodyPr/>
          <a:lstStyle/>
          <a:p>
            <a:fld id="{753F12B6-14A4-4F51-A814-199271B5241D}" type="slidenum">
              <a:rPr lang="en-US" smtClean="0"/>
              <a:pPr/>
              <a:t>14</a:t>
            </a:fld>
            <a:endParaRPr lang="en-US"/>
          </a:p>
        </p:txBody>
      </p:sp>
    </p:spTree>
    <p:extLst>
      <p:ext uri="{BB962C8B-B14F-4D97-AF65-F5344CB8AC3E}">
        <p14:creationId xmlns:p14="http://schemas.microsoft.com/office/powerpoint/2010/main" val="556357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EET Class 1 - S13</a:t>
            </a:r>
          </a:p>
        </p:txBody>
      </p:sp>
      <p:sp>
        <p:nvSpPr>
          <p:cNvPr id="5" name="Slide Number Placeholder 4"/>
          <p:cNvSpPr>
            <a:spLocks noGrp="1"/>
          </p:cNvSpPr>
          <p:nvPr>
            <p:ph type="sldNum" sz="quarter" idx="5"/>
          </p:nvPr>
        </p:nvSpPr>
        <p:spPr/>
        <p:txBody>
          <a:bodyPr/>
          <a:lstStyle/>
          <a:p>
            <a:fld id="{753F12B6-14A4-4F51-A814-199271B5241D}" type="slidenum">
              <a:rPr lang="en-US" smtClean="0"/>
              <a:pPr/>
              <a:t>15</a:t>
            </a:fld>
            <a:endParaRPr lang="en-US"/>
          </a:p>
        </p:txBody>
      </p:sp>
    </p:spTree>
    <p:extLst>
      <p:ext uri="{BB962C8B-B14F-4D97-AF65-F5344CB8AC3E}">
        <p14:creationId xmlns:p14="http://schemas.microsoft.com/office/powerpoint/2010/main" val="2583110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EET Class 1 - S13</a:t>
            </a:r>
          </a:p>
        </p:txBody>
      </p:sp>
      <p:sp>
        <p:nvSpPr>
          <p:cNvPr id="5" name="Slide Number Placeholder 4"/>
          <p:cNvSpPr>
            <a:spLocks noGrp="1"/>
          </p:cNvSpPr>
          <p:nvPr>
            <p:ph type="sldNum" sz="quarter" idx="5"/>
          </p:nvPr>
        </p:nvSpPr>
        <p:spPr/>
        <p:txBody>
          <a:bodyPr/>
          <a:lstStyle/>
          <a:p>
            <a:fld id="{753F12B6-14A4-4F51-A814-199271B5241D}" type="slidenum">
              <a:rPr lang="en-US" smtClean="0"/>
              <a:pPr/>
              <a:t>16</a:t>
            </a:fld>
            <a:endParaRPr lang="en-US"/>
          </a:p>
        </p:txBody>
      </p:sp>
    </p:spTree>
    <p:extLst>
      <p:ext uri="{BB962C8B-B14F-4D97-AF65-F5344CB8AC3E}">
        <p14:creationId xmlns:p14="http://schemas.microsoft.com/office/powerpoint/2010/main" val="3336367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EET Class 1 - S13</a:t>
            </a:r>
          </a:p>
        </p:txBody>
      </p:sp>
      <p:sp>
        <p:nvSpPr>
          <p:cNvPr id="5" name="Slide Number Placeholder 4"/>
          <p:cNvSpPr>
            <a:spLocks noGrp="1"/>
          </p:cNvSpPr>
          <p:nvPr>
            <p:ph type="sldNum" sz="quarter" idx="5"/>
          </p:nvPr>
        </p:nvSpPr>
        <p:spPr/>
        <p:txBody>
          <a:bodyPr/>
          <a:lstStyle/>
          <a:p>
            <a:fld id="{753F12B6-14A4-4F51-A814-199271B5241D}" type="slidenum">
              <a:rPr lang="en-US" smtClean="0"/>
              <a:pPr/>
              <a:t>17</a:t>
            </a:fld>
            <a:endParaRPr lang="en-US"/>
          </a:p>
        </p:txBody>
      </p:sp>
    </p:spTree>
    <p:extLst>
      <p:ext uri="{BB962C8B-B14F-4D97-AF65-F5344CB8AC3E}">
        <p14:creationId xmlns:p14="http://schemas.microsoft.com/office/powerpoint/2010/main" val="3576776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r>
              <a:rPr lang="en-US" dirty="0"/>
              <a:t>Behavior</a:t>
            </a:r>
          </a:p>
          <a:p>
            <a:r>
              <a:rPr lang="en-US" dirty="0"/>
              <a:t>Participation</a:t>
            </a:r>
          </a:p>
          <a:p>
            <a:r>
              <a:rPr lang="en-US" dirty="0"/>
              <a:t>Devices and Recording</a:t>
            </a:r>
          </a:p>
          <a:p>
            <a:r>
              <a:rPr lang="en-US" dirty="0"/>
              <a:t>Communications</a:t>
            </a:r>
          </a:p>
          <a:p>
            <a:r>
              <a:rPr lang="en-US" dirty="0"/>
              <a:t>Office Hours</a:t>
            </a:r>
          </a:p>
          <a:p>
            <a:endParaRPr lang="en-US" dirty="0"/>
          </a:p>
        </p:txBody>
      </p:sp>
      <p:sp>
        <p:nvSpPr>
          <p:cNvPr id="4" name="Header Placeholder 3"/>
          <p:cNvSpPr>
            <a:spLocks noGrp="1"/>
          </p:cNvSpPr>
          <p:nvPr>
            <p:ph type="hdr" sz="quarter" idx="10"/>
          </p:nvPr>
        </p:nvSpPr>
        <p:spPr/>
        <p:txBody>
          <a:bodyPr/>
          <a:lstStyle/>
          <a:p>
            <a:r>
              <a:rPr lang="en-US"/>
              <a:t>EET Class 1 - S13</a:t>
            </a:r>
          </a:p>
        </p:txBody>
      </p:sp>
      <p:sp>
        <p:nvSpPr>
          <p:cNvPr id="5" name="Slide Number Placeholder 4"/>
          <p:cNvSpPr>
            <a:spLocks noGrp="1"/>
          </p:cNvSpPr>
          <p:nvPr>
            <p:ph type="sldNum" sz="quarter" idx="11"/>
          </p:nvPr>
        </p:nvSpPr>
        <p:spPr/>
        <p:txBody>
          <a:bodyPr/>
          <a:lstStyle/>
          <a:p>
            <a:fld id="{753F12B6-14A4-4F51-A814-199271B5241D}" type="slidenum">
              <a:rPr lang="en-US" smtClean="0"/>
              <a:pPr/>
              <a:t>18</a:t>
            </a:fld>
            <a:endParaRPr lang="en-US"/>
          </a:p>
        </p:txBody>
      </p:sp>
    </p:spTree>
    <p:extLst>
      <p:ext uri="{BB962C8B-B14F-4D97-AF65-F5344CB8AC3E}">
        <p14:creationId xmlns:p14="http://schemas.microsoft.com/office/powerpoint/2010/main" val="2371289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Set up for team creation. Pair up people, have each tell the other about their strengths and weaknesses. After they are done, each one pitches the other.</a:t>
            </a:r>
          </a:p>
          <a:p>
            <a:endParaRPr lang="en-US" dirty="0"/>
          </a:p>
        </p:txBody>
      </p:sp>
      <p:sp>
        <p:nvSpPr>
          <p:cNvPr id="4" name="Header Placeholder 3"/>
          <p:cNvSpPr>
            <a:spLocks noGrp="1"/>
          </p:cNvSpPr>
          <p:nvPr>
            <p:ph type="hdr" sz="quarter"/>
          </p:nvPr>
        </p:nvSpPr>
        <p:spPr/>
        <p:txBody>
          <a:bodyPr/>
          <a:lstStyle/>
          <a:p>
            <a:r>
              <a:rPr lang="en-US"/>
              <a:t>EET Class 1 - S13</a:t>
            </a:r>
          </a:p>
        </p:txBody>
      </p:sp>
      <p:sp>
        <p:nvSpPr>
          <p:cNvPr id="5" name="Slide Number Placeholder 4"/>
          <p:cNvSpPr>
            <a:spLocks noGrp="1"/>
          </p:cNvSpPr>
          <p:nvPr>
            <p:ph type="sldNum" sz="quarter" idx="5"/>
          </p:nvPr>
        </p:nvSpPr>
        <p:spPr/>
        <p:txBody>
          <a:bodyPr/>
          <a:lstStyle/>
          <a:p>
            <a:fld id="{753F12B6-14A4-4F51-A814-199271B5241D}" type="slidenum">
              <a:rPr lang="en-US" smtClean="0"/>
              <a:pPr/>
              <a:t>21</a:t>
            </a:fld>
            <a:endParaRPr lang="en-US"/>
          </a:p>
        </p:txBody>
      </p:sp>
    </p:spTree>
    <p:extLst>
      <p:ext uri="{BB962C8B-B14F-4D97-AF65-F5344CB8AC3E}">
        <p14:creationId xmlns:p14="http://schemas.microsoft.com/office/powerpoint/2010/main" val="909436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normAutofit/>
          </a:bodyPr>
          <a:lstStyle/>
          <a:p>
            <a:r>
              <a:rPr lang="en-US" dirty="0"/>
              <a:t>My goal is to</a:t>
            </a:r>
            <a:r>
              <a:rPr lang="en-US" baseline="0" dirty="0"/>
              <a:t> introduce you to the full gamut of being an entrepreneur and starting a company. Expose you to wide range and build vocabulary. Teach you how to find more info.</a:t>
            </a:r>
          </a:p>
          <a:p>
            <a:pPr defTabSz="937626">
              <a:defRPr/>
            </a:pPr>
            <a:endParaRPr lang="en-US" dirty="0"/>
          </a:p>
          <a:p>
            <a:pPr defTabSz="937626">
              <a:defRPr/>
            </a:pPr>
            <a:r>
              <a:rPr lang="en-US" dirty="0"/>
              <a:t>Can’t teach you to be an entrepreneur, can’t teach you a full MBA in this class, but I can teach you how what information you need, how to find it, and how to learn it.</a:t>
            </a:r>
          </a:p>
          <a:p>
            <a:pPr defTabSz="937626">
              <a:defRPr/>
            </a:pPr>
            <a:endParaRPr lang="en-US" dirty="0"/>
          </a:p>
          <a:p>
            <a:pPr defTabSz="937626">
              <a:defRPr/>
            </a:pPr>
            <a:r>
              <a:rPr lang="en-US" dirty="0"/>
              <a:t>Office hours </a:t>
            </a:r>
            <a:r>
              <a:rPr lang="en-US" sz="1800" i="0" u="sng" dirty="0">
                <a:solidFill>
                  <a:srgbClr val="1155CC"/>
                </a:solidFill>
                <a:effectLst/>
                <a:latin typeface="Arial" panose="020B0604020202020204" pitchFamily="34" charset="0"/>
                <a:hlinkClick r:id="rId3"/>
              </a:rPr>
              <a:t>bit.ly/</a:t>
            </a:r>
            <a:r>
              <a:rPr lang="en-US" sz="1800" i="0" u="sng" dirty="0" err="1">
                <a:solidFill>
                  <a:srgbClr val="1155CC"/>
                </a:solidFill>
                <a:effectLst/>
                <a:latin typeface="Arial" panose="020B0604020202020204" pitchFamily="34" charset="0"/>
                <a:hlinkClick r:id="rId3"/>
              </a:rPr>
              <a:t>crosendahl</a:t>
            </a:r>
            <a:endParaRPr lang="en-US" dirty="0"/>
          </a:p>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2</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466928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normAutofit/>
          </a:bodyPr>
          <a:lstStyle/>
          <a:p>
            <a:r>
              <a:rPr lang="en-US" dirty="0"/>
              <a:t>https://forms.gle/VUPtKsTxoEnNo59z7</a:t>
            </a:r>
          </a:p>
          <a:p>
            <a:r>
              <a:rPr lang="en-US" dirty="0"/>
              <a:t>Bring up results and discuss.</a:t>
            </a:r>
          </a:p>
          <a:p>
            <a:endParaRPr lang="en-US" baseline="0" dirty="0"/>
          </a:p>
          <a:p>
            <a:r>
              <a:rPr lang="en-US" baseline="0" dirty="0"/>
              <a:t>Next, we’re going to go through the syllabus. As we do, we’ll see if we’re going to satisfy what you want from the class. If not, then we’ll change the class around a bit.</a:t>
            </a:r>
          </a:p>
        </p:txBody>
      </p:sp>
      <p:sp>
        <p:nvSpPr>
          <p:cNvPr id="4" name="Slide Number Placeholder 3"/>
          <p:cNvSpPr>
            <a:spLocks noGrp="1"/>
          </p:cNvSpPr>
          <p:nvPr>
            <p:ph type="sldNum" sz="quarter" idx="10"/>
          </p:nvPr>
        </p:nvSpPr>
        <p:spPr/>
        <p:txBody>
          <a:bodyPr/>
          <a:lstStyle/>
          <a:p>
            <a:fld id="{753F12B6-14A4-4F51-A814-199271B5241D}" type="slidenum">
              <a:rPr lang="en-US" smtClean="0"/>
              <a:pPr/>
              <a:t>22</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1026770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normAutofit/>
          </a:bodyPr>
          <a:lstStyle/>
          <a:p>
            <a:r>
              <a:rPr lang="en-US" dirty="0"/>
              <a:t>Add resources each week. Here’s some to start with.</a:t>
            </a:r>
          </a:p>
        </p:txBody>
      </p:sp>
      <p:sp>
        <p:nvSpPr>
          <p:cNvPr id="4" name="Slide Number Placeholder 3"/>
          <p:cNvSpPr>
            <a:spLocks noGrp="1"/>
          </p:cNvSpPr>
          <p:nvPr>
            <p:ph type="sldNum" sz="quarter" idx="10"/>
          </p:nvPr>
        </p:nvSpPr>
        <p:spPr/>
        <p:txBody>
          <a:bodyPr/>
          <a:lstStyle/>
          <a:p>
            <a:fld id="{753F12B6-14A4-4F51-A814-199271B5241D}" type="slidenum">
              <a:rPr lang="en-US" smtClean="0"/>
              <a:pPr/>
              <a:t>23</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1985437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r>
              <a:rPr lang="en-US" dirty="0"/>
              <a:t>What makes an</a:t>
            </a:r>
            <a:r>
              <a:rPr lang="en-US" baseline="0" dirty="0"/>
              <a:t> entrepreneur – rough definition, examples, discussion, refine definition.</a:t>
            </a:r>
          </a:p>
          <a:p>
            <a:r>
              <a:rPr lang="en-US" baseline="0" dirty="0"/>
              <a:t>Reasons to start a company – list of reasons, plus vision and BHAG.</a:t>
            </a:r>
          </a:p>
          <a:p>
            <a:r>
              <a:rPr lang="en-US" baseline="0" dirty="0"/>
              <a:t>Teams – will choose teams. Speed dating using the forms you filled out earlier.</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24</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3824955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r>
              <a:rPr lang="en-US" dirty="0"/>
              <a:t>General discussion about entrepreneurism, startups, etc. </a:t>
            </a:r>
          </a:p>
          <a:p>
            <a:r>
              <a:rPr lang="en-US" dirty="0"/>
              <a:t>Set up for Thursday’s class. </a:t>
            </a:r>
          </a:p>
          <a:p>
            <a:r>
              <a:rPr lang="en-US" dirty="0"/>
              <a:t>Talk about how teams will be used in the class. Teams will be selected.</a:t>
            </a:r>
          </a:p>
          <a:p>
            <a:r>
              <a:rPr lang="en-US" dirty="0"/>
              <a:t>Recommended reading and resources (</a:t>
            </a:r>
            <a:r>
              <a:rPr lang="en-US" dirty="0" err="1"/>
              <a:t>ppt</a:t>
            </a:r>
            <a:r>
              <a:rPr lang="en-US" dirty="0"/>
              <a:t>: a couple of books, links, twitter accounts)</a:t>
            </a:r>
          </a:p>
          <a:p>
            <a:r>
              <a:rPr lang="en-US" dirty="0"/>
              <a:t>Think about team members.</a:t>
            </a:r>
          </a:p>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25</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1402073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normAutofit/>
          </a:bodyPr>
          <a:lstStyle/>
          <a:p>
            <a:r>
              <a:rPr lang="en-US" dirty="0"/>
              <a:t>My goal is to</a:t>
            </a:r>
            <a:r>
              <a:rPr lang="en-US" baseline="0" dirty="0"/>
              <a:t> introduce you to the full gamut of being an entrepreneur and starting a company. Expose you to wide range and build vocabulary. Teach you how to find more info.</a:t>
            </a:r>
          </a:p>
          <a:p>
            <a:pPr defTabSz="937626">
              <a:defRPr/>
            </a:pPr>
            <a:endParaRPr lang="en-US" dirty="0"/>
          </a:p>
          <a:p>
            <a:pPr defTabSz="937626">
              <a:defRPr/>
            </a:pPr>
            <a:r>
              <a:rPr lang="en-US" dirty="0"/>
              <a:t>Can’t teach you to be an entrepreneur, can’t teach you a full MBA in this class, but I can teach you how what information you need, how to find it, and how to learn it.</a:t>
            </a:r>
          </a:p>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26</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701526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normAutofit/>
          </a:bodyPr>
          <a:lstStyle/>
          <a:p>
            <a:r>
              <a:rPr lang="en-US" dirty="0"/>
              <a:t>Review syllabus: make sure we’re covering what you want to learn</a:t>
            </a:r>
          </a:p>
        </p:txBody>
      </p:sp>
      <p:sp>
        <p:nvSpPr>
          <p:cNvPr id="4" name="Slide Number Placeholder 3"/>
          <p:cNvSpPr>
            <a:spLocks noGrp="1"/>
          </p:cNvSpPr>
          <p:nvPr>
            <p:ph type="sldNum" sz="quarter" idx="10"/>
          </p:nvPr>
        </p:nvSpPr>
        <p:spPr/>
        <p:txBody>
          <a:bodyPr/>
          <a:lstStyle/>
          <a:p>
            <a:fld id="{753F12B6-14A4-4F51-A814-199271B5241D}" type="slidenum">
              <a:rPr lang="en-US" smtClean="0"/>
              <a:pPr/>
              <a:t>3</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4111192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going to share a lot with each other this semester. Lots of discussions, lots of opinions. We’ll all be doing presentations, as teams and individually. We’ll be open and honest, but polite and respectful. We’ll bond pretty close.</a:t>
            </a:r>
          </a:p>
          <a:p>
            <a:endParaRPr lang="en-US" dirty="0"/>
          </a:p>
          <a:p>
            <a:r>
              <a:rPr lang="en-US" dirty="0"/>
              <a:t>Self introductions</a:t>
            </a:r>
          </a:p>
          <a:p>
            <a:r>
              <a:rPr lang="en-US" dirty="0"/>
              <a:t>Name</a:t>
            </a:r>
          </a:p>
          <a:p>
            <a:r>
              <a:rPr lang="en-US" dirty="0"/>
              <a:t>Something outside of school that you know a lot about</a:t>
            </a:r>
          </a:p>
          <a:p>
            <a:r>
              <a:rPr lang="en-US" dirty="0"/>
              <a:t>Location &amp; </a:t>
            </a:r>
            <a:r>
              <a:rPr lang="en-US" dirty="0" err="1"/>
              <a:t>timezone</a:t>
            </a:r>
            <a:endParaRPr lang="en-US" dirty="0"/>
          </a:p>
          <a:p>
            <a:r>
              <a:rPr lang="en-US" dirty="0"/>
              <a:t>Available tech</a:t>
            </a:r>
          </a:p>
        </p:txBody>
      </p:sp>
      <p:sp>
        <p:nvSpPr>
          <p:cNvPr id="4" name="Header Placeholder 3"/>
          <p:cNvSpPr>
            <a:spLocks noGrp="1"/>
          </p:cNvSpPr>
          <p:nvPr>
            <p:ph type="hdr" sz="quarter"/>
          </p:nvPr>
        </p:nvSpPr>
        <p:spPr/>
        <p:txBody>
          <a:bodyPr/>
          <a:lstStyle/>
          <a:p>
            <a:r>
              <a:rPr lang="en-US"/>
              <a:t>EET Class 1 - S13</a:t>
            </a:r>
          </a:p>
        </p:txBody>
      </p:sp>
      <p:sp>
        <p:nvSpPr>
          <p:cNvPr id="5" name="Slide Number Placeholder 4"/>
          <p:cNvSpPr>
            <a:spLocks noGrp="1"/>
          </p:cNvSpPr>
          <p:nvPr>
            <p:ph type="sldNum" sz="quarter" idx="5"/>
          </p:nvPr>
        </p:nvSpPr>
        <p:spPr/>
        <p:txBody>
          <a:bodyPr/>
          <a:lstStyle/>
          <a:p>
            <a:fld id="{753F12B6-14A4-4F51-A814-199271B5241D}" type="slidenum">
              <a:rPr lang="en-US" smtClean="0"/>
              <a:pPr/>
              <a:t>4</a:t>
            </a:fld>
            <a:endParaRPr lang="en-US"/>
          </a:p>
        </p:txBody>
      </p:sp>
    </p:spTree>
    <p:extLst>
      <p:ext uri="{BB962C8B-B14F-4D97-AF65-F5344CB8AC3E}">
        <p14:creationId xmlns:p14="http://schemas.microsoft.com/office/powerpoint/2010/main" val="2262315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normAutofit/>
          </a:bodyPr>
          <a:lstStyle/>
          <a:p>
            <a:r>
              <a:rPr lang="en-US" dirty="0"/>
              <a:t>https://forms.gle/VUPtKsTxoEnNo59z7</a:t>
            </a:r>
          </a:p>
          <a:p>
            <a:r>
              <a:rPr lang="en-US" dirty="0"/>
              <a:t>Bring up results and discuss.</a:t>
            </a:r>
          </a:p>
          <a:p>
            <a:endParaRPr lang="en-US" baseline="0" dirty="0"/>
          </a:p>
          <a:p>
            <a:r>
              <a:rPr lang="en-US" baseline="0" dirty="0"/>
              <a:t>Next, we’re going to go through the syllabus. As we do, we’ll see if we’re going to satisfy what you want from the class. If not, then we’ll change the class around a bit.</a:t>
            </a:r>
          </a:p>
        </p:txBody>
      </p:sp>
      <p:sp>
        <p:nvSpPr>
          <p:cNvPr id="4" name="Slide Number Placeholder 3"/>
          <p:cNvSpPr>
            <a:spLocks noGrp="1"/>
          </p:cNvSpPr>
          <p:nvPr>
            <p:ph type="sldNum" sz="quarter" idx="10"/>
          </p:nvPr>
        </p:nvSpPr>
        <p:spPr/>
        <p:txBody>
          <a:bodyPr/>
          <a:lstStyle/>
          <a:p>
            <a:fld id="{753F12B6-14A4-4F51-A814-199271B5241D}" type="slidenum">
              <a:rPr lang="en-US" smtClean="0"/>
              <a:pPr/>
              <a:t>5</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2455777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EET Class 1 - S13</a:t>
            </a:r>
          </a:p>
        </p:txBody>
      </p:sp>
      <p:sp>
        <p:nvSpPr>
          <p:cNvPr id="5" name="Slide Number Placeholder 4"/>
          <p:cNvSpPr>
            <a:spLocks noGrp="1"/>
          </p:cNvSpPr>
          <p:nvPr>
            <p:ph type="sldNum" sz="quarter" idx="11"/>
          </p:nvPr>
        </p:nvSpPr>
        <p:spPr/>
        <p:txBody>
          <a:bodyPr/>
          <a:lstStyle/>
          <a:p>
            <a:fld id="{753F12B6-14A4-4F51-A814-199271B5241D}" type="slidenum">
              <a:rPr lang="en-US" smtClean="0"/>
              <a:pPr/>
              <a:t>6</a:t>
            </a:fld>
            <a:endParaRPr lang="en-US"/>
          </a:p>
        </p:txBody>
      </p:sp>
    </p:spTree>
    <p:extLst>
      <p:ext uri="{BB962C8B-B14F-4D97-AF65-F5344CB8AC3E}">
        <p14:creationId xmlns:p14="http://schemas.microsoft.com/office/powerpoint/2010/main" val="2961588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EET Class 1 - S13</a:t>
            </a:r>
          </a:p>
        </p:txBody>
      </p:sp>
      <p:sp>
        <p:nvSpPr>
          <p:cNvPr id="5" name="Slide Number Placeholder 4"/>
          <p:cNvSpPr>
            <a:spLocks noGrp="1"/>
          </p:cNvSpPr>
          <p:nvPr>
            <p:ph type="sldNum" sz="quarter" idx="11"/>
          </p:nvPr>
        </p:nvSpPr>
        <p:spPr/>
        <p:txBody>
          <a:bodyPr/>
          <a:lstStyle/>
          <a:p>
            <a:fld id="{753F12B6-14A4-4F51-A814-199271B5241D}" type="slidenum">
              <a:rPr lang="en-US" smtClean="0"/>
              <a:pPr/>
              <a:t>7</a:t>
            </a:fld>
            <a:endParaRPr lang="en-US"/>
          </a:p>
        </p:txBody>
      </p:sp>
    </p:spTree>
    <p:extLst>
      <p:ext uri="{BB962C8B-B14F-4D97-AF65-F5344CB8AC3E}">
        <p14:creationId xmlns:p14="http://schemas.microsoft.com/office/powerpoint/2010/main" val="1854887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EET Class 1 - S13</a:t>
            </a:r>
          </a:p>
        </p:txBody>
      </p:sp>
      <p:sp>
        <p:nvSpPr>
          <p:cNvPr id="5" name="Slide Number Placeholder 4"/>
          <p:cNvSpPr>
            <a:spLocks noGrp="1"/>
          </p:cNvSpPr>
          <p:nvPr>
            <p:ph type="sldNum" sz="quarter" idx="11"/>
          </p:nvPr>
        </p:nvSpPr>
        <p:spPr/>
        <p:txBody>
          <a:bodyPr/>
          <a:lstStyle/>
          <a:p>
            <a:fld id="{753F12B6-14A4-4F51-A814-199271B5241D}" type="slidenum">
              <a:rPr lang="en-US" smtClean="0"/>
              <a:pPr/>
              <a:t>8</a:t>
            </a:fld>
            <a:endParaRPr lang="en-US"/>
          </a:p>
        </p:txBody>
      </p:sp>
    </p:spTree>
    <p:extLst>
      <p:ext uri="{BB962C8B-B14F-4D97-AF65-F5344CB8AC3E}">
        <p14:creationId xmlns:p14="http://schemas.microsoft.com/office/powerpoint/2010/main" val="3842695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701675"/>
            <a:ext cx="4678363" cy="3508375"/>
          </a:xfrm>
        </p:spPr>
      </p:sp>
      <p:sp>
        <p:nvSpPr>
          <p:cNvPr id="3" name="Notes Placeholder 2"/>
          <p:cNvSpPr>
            <a:spLocks noGrp="1"/>
          </p:cNvSpPr>
          <p:nvPr>
            <p:ph type="body" idx="1"/>
          </p:nvPr>
        </p:nvSpPr>
        <p:spPr/>
        <p:txBody>
          <a:bodyPr/>
          <a:lstStyle/>
          <a:p>
            <a:r>
              <a:rPr lang="en-US" dirty="0"/>
              <a:t>Overview of entrepreneurship and innovation</a:t>
            </a:r>
          </a:p>
          <a:p>
            <a:r>
              <a:rPr lang="en-US" dirty="0"/>
              <a:t>Entrepreneurial frame of mind</a:t>
            </a:r>
          </a:p>
          <a:p>
            <a:r>
              <a:rPr lang="en-US" dirty="0"/>
              <a:t>Framework</a:t>
            </a:r>
            <a:r>
              <a:rPr lang="en-US" baseline="0" dirty="0"/>
              <a:t> for ideas to launched product</a:t>
            </a:r>
          </a:p>
          <a:p>
            <a:endParaRPr lang="en-US" baseline="0" dirty="0"/>
          </a:p>
          <a:p>
            <a:r>
              <a:rPr lang="en-US" baseline="0" dirty="0"/>
              <a:t>Work in teams</a:t>
            </a:r>
          </a:p>
          <a:p>
            <a:endParaRPr lang="en-US" baseline="0" dirty="0"/>
          </a:p>
          <a:p>
            <a:r>
              <a:rPr lang="en-US" baseline="0" dirty="0"/>
              <a:t>Knowledge will be applicable to any job you have, AND personal life</a:t>
            </a:r>
          </a:p>
        </p:txBody>
      </p:sp>
      <p:sp>
        <p:nvSpPr>
          <p:cNvPr id="4" name="Header Placeholder 3"/>
          <p:cNvSpPr>
            <a:spLocks noGrp="1"/>
          </p:cNvSpPr>
          <p:nvPr>
            <p:ph type="hdr" sz="quarter" idx="10"/>
          </p:nvPr>
        </p:nvSpPr>
        <p:spPr/>
        <p:txBody>
          <a:bodyPr/>
          <a:lstStyle/>
          <a:p>
            <a:r>
              <a:rPr lang="en-US"/>
              <a:t>EET Class 1 - S13</a:t>
            </a:r>
          </a:p>
        </p:txBody>
      </p:sp>
      <p:sp>
        <p:nvSpPr>
          <p:cNvPr id="5" name="Slide Number Placeholder 4"/>
          <p:cNvSpPr>
            <a:spLocks noGrp="1"/>
          </p:cNvSpPr>
          <p:nvPr>
            <p:ph type="sldNum" sz="quarter" idx="11"/>
          </p:nvPr>
        </p:nvSpPr>
        <p:spPr/>
        <p:txBody>
          <a:bodyPr/>
          <a:lstStyle/>
          <a:p>
            <a:fld id="{753F12B6-14A4-4F51-A814-199271B5241D}" type="slidenum">
              <a:rPr lang="en-US" smtClean="0"/>
              <a:pPr/>
              <a:t>9</a:t>
            </a:fld>
            <a:endParaRPr lang="en-US"/>
          </a:p>
        </p:txBody>
      </p:sp>
    </p:spTree>
    <p:extLst>
      <p:ext uri="{BB962C8B-B14F-4D97-AF65-F5344CB8AC3E}">
        <p14:creationId xmlns:p14="http://schemas.microsoft.com/office/powerpoint/2010/main" val="184382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71453"/>
            <a:ext cx="5829300" cy="3428999"/>
          </a:xfrm>
        </p:spPr>
        <p:txBody>
          <a:bodyPr anchor="ctr">
            <a:noAutofit/>
          </a:bodyPr>
          <a:lstStyle>
            <a:lvl1pPr>
              <a:lnSpc>
                <a:spcPct val="100000"/>
              </a:lnSpc>
              <a:defRPr sz="3000" spc="-6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42900" y="3600450"/>
            <a:ext cx="5143500" cy="685800"/>
          </a:xfrm>
        </p:spPr>
        <p:txBody>
          <a:bodyPr/>
          <a:lstStyle>
            <a:lvl1pPr marL="0" indent="0" algn="l">
              <a:buNone/>
              <a:defRPr b="1" cap="all" spc="90" baseline="0">
                <a:solidFill>
                  <a:schemeClr val="tx2"/>
                </a:solidFill>
                <a:latin typeface="Myriad Pro Cond" panose="020B0506030403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5" name="Footer Placeholder 4"/>
          <p:cNvSpPr>
            <a:spLocks noGrp="1"/>
          </p:cNvSpPr>
          <p:nvPr>
            <p:ph type="ftr" sz="quarter" idx="11"/>
          </p:nvPr>
        </p:nvSpPr>
        <p:spPr>
          <a:xfrm>
            <a:off x="342900" y="4869657"/>
            <a:ext cx="2571750" cy="212884"/>
          </a:xfrm>
          <a:prstGeom prst="rect">
            <a:avLst/>
          </a:prstGeom>
        </p:spPr>
        <p:txBody>
          <a:bodyPr/>
          <a:lstStyle/>
          <a:p>
            <a:endParaRPr lang="en-US"/>
          </a:p>
        </p:txBody>
      </p:sp>
      <p:sp>
        <p:nvSpPr>
          <p:cNvPr id="6" name="Slide Number Placeholder 5"/>
          <p:cNvSpPr>
            <a:spLocks noGrp="1"/>
          </p:cNvSpPr>
          <p:nvPr>
            <p:ph type="sldNum" sz="quarter" idx="12"/>
          </p:nvPr>
        </p:nvSpPr>
        <p:spPr>
          <a:xfrm rot="16200000">
            <a:off x="6170537" y="4414126"/>
            <a:ext cx="986791" cy="273844"/>
          </a:xfrm>
          <a:prstGeom prst="rect">
            <a:avLst/>
          </a:prstGeom>
        </p:spPr>
        <p:txBody>
          <a:bodyPr/>
          <a:lstStyle/>
          <a:p>
            <a:fld id="{A0E99B6D-0AED-4A88-B628-4EEC143C00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80"/>
            <a:ext cx="154305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205980"/>
            <a:ext cx="451485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5" name="Footer Placeholder 4"/>
          <p:cNvSpPr>
            <a:spLocks noGrp="1"/>
          </p:cNvSpPr>
          <p:nvPr>
            <p:ph type="ftr" sz="quarter" idx="11"/>
          </p:nvPr>
        </p:nvSpPr>
        <p:spPr>
          <a:xfrm>
            <a:off x="342900" y="4869657"/>
            <a:ext cx="2571750" cy="212884"/>
          </a:xfrm>
          <a:prstGeom prst="rect">
            <a:avLst/>
          </a:prstGeom>
        </p:spPr>
        <p:txBody>
          <a:bodyPr/>
          <a:lstStyle/>
          <a:p>
            <a:endParaRPr lang="en-US"/>
          </a:p>
        </p:txBody>
      </p:sp>
      <p:sp>
        <p:nvSpPr>
          <p:cNvPr id="6" name="Slide Number Placeholder 5"/>
          <p:cNvSpPr>
            <a:spLocks noGrp="1"/>
          </p:cNvSpPr>
          <p:nvPr>
            <p:ph type="sldNum" sz="quarter" idx="12"/>
          </p:nvPr>
        </p:nvSpPr>
        <p:spPr>
          <a:xfrm rot="16200000">
            <a:off x="6170537" y="4414126"/>
            <a:ext cx="986791" cy="273844"/>
          </a:xfrm>
          <a:prstGeom prst="rect">
            <a:avLst/>
          </a:prstGeom>
        </p:spPr>
        <p:txBody>
          <a:bodyPr/>
          <a:lstStyle/>
          <a:p>
            <a:fld id="{A0E99B6D-0AED-4A88-B628-4EEC143C00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14539"/>
            <a:ext cx="6705600" cy="628412"/>
          </a:xfrm>
        </p:spPr>
        <p:txBody>
          <a:bodyPr wrap="none" anchor="ctr" anchorCtr="0"/>
          <a:lstStyle>
            <a:lvl1pPr>
              <a:defRPr sz="6600"/>
            </a:lvl1pPr>
          </a:lstStyle>
          <a:p>
            <a:r>
              <a:rPr lang="en-US" dirty="0"/>
              <a:t>Click to edit Master title style</a:t>
            </a:r>
          </a:p>
        </p:txBody>
      </p:sp>
      <p:sp>
        <p:nvSpPr>
          <p:cNvPr id="3" name="Content Placeholder 2"/>
          <p:cNvSpPr>
            <a:spLocks noGrp="1"/>
          </p:cNvSpPr>
          <p:nvPr>
            <p:ph idx="1"/>
          </p:nvPr>
        </p:nvSpPr>
        <p:spPr>
          <a:xfrm>
            <a:off x="228600" y="853677"/>
            <a:ext cx="6629400" cy="4175284"/>
          </a:xfrm>
        </p:spPr>
        <p:txBody>
          <a:bodyPr/>
          <a:lstStyle>
            <a:lvl1pPr>
              <a:spcBef>
                <a:spcPts val="450"/>
              </a:spcBef>
              <a:spcAft>
                <a:spcPts val="0"/>
              </a:spcAft>
              <a:defRPr sz="4400"/>
            </a:lvl1pPr>
            <a:lvl2pPr>
              <a:spcBef>
                <a:spcPts val="0"/>
              </a:spcBef>
              <a:buNone/>
              <a:defRPr sz="4000"/>
            </a:lvl2pPr>
            <a:lvl3pPr>
              <a:buNone/>
              <a:defRPr sz="4000"/>
            </a:lvl3pPr>
            <a:lvl4pPr>
              <a:buNone/>
              <a:defRPr sz="4000"/>
            </a:lvl4pPr>
            <a:lvl5pPr>
              <a:buNone/>
              <a:defRPr sz="4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1085854"/>
            <a:ext cx="5829300" cy="3240881"/>
          </a:xfrm>
        </p:spPr>
        <p:txBody>
          <a:bodyPr anchor="ctr">
            <a:noAutofit/>
          </a:bodyPr>
          <a:lstStyle>
            <a:lvl1pPr algn="l">
              <a:lnSpc>
                <a:spcPct val="100000"/>
              </a:lnSpc>
              <a:defRPr sz="3000" b="0" cap="all" spc="-6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2900" y="171451"/>
            <a:ext cx="5829300" cy="800100"/>
          </a:xfrm>
        </p:spPr>
        <p:txBody>
          <a:bodyPr anchor="b"/>
          <a:lstStyle>
            <a:lvl1pPr marL="0" indent="0">
              <a:buNone/>
              <a:defRPr sz="3200" b="1" cap="all" spc="90" baseline="0">
                <a:solidFill>
                  <a:schemeClr val="tx2"/>
                </a:solidFill>
                <a:latin typeface="Myriad Pro Cond" panose="020B0506030403020204"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8" name="Slide Number Placeholder 7"/>
          <p:cNvSpPr>
            <a:spLocks noGrp="1"/>
          </p:cNvSpPr>
          <p:nvPr>
            <p:ph type="sldNum" sz="quarter" idx="11"/>
          </p:nvPr>
        </p:nvSpPr>
        <p:spPr>
          <a:xfrm rot="16200000">
            <a:off x="6170537" y="4414126"/>
            <a:ext cx="986791" cy="273844"/>
          </a:xfrm>
          <a:prstGeom prst="rect">
            <a:avLst/>
          </a:prstGeom>
        </p:spPr>
        <p:txBody>
          <a:bodyPr/>
          <a:lstStyle/>
          <a:p>
            <a:fld id="{A0E99B6D-0AED-4A88-B628-4EEC143C0030}" type="slidenum">
              <a:rPr lang="en-US" smtClean="0"/>
              <a:pPr/>
              <a:t>‹#›</a:t>
            </a:fld>
            <a:endParaRPr lang="en-US"/>
          </a:p>
        </p:txBody>
      </p:sp>
      <p:sp>
        <p:nvSpPr>
          <p:cNvPr id="9" name="Footer Placeholder 8"/>
          <p:cNvSpPr>
            <a:spLocks noGrp="1"/>
          </p:cNvSpPr>
          <p:nvPr>
            <p:ph type="ftr" sz="quarter" idx="12"/>
          </p:nvPr>
        </p:nvSpPr>
        <p:spPr>
          <a:xfrm>
            <a:off x="342900" y="4869657"/>
            <a:ext cx="2571750" cy="212884"/>
          </a:xfrm>
          <a:prstGeom prst="rect">
            <a:avLst/>
          </a:prstGeom>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42900" y="1200151"/>
            <a:ext cx="3086100" cy="3394472"/>
          </a:xfrm>
        </p:spPr>
        <p:txBody>
          <a:bodyPr/>
          <a:lstStyle>
            <a:lvl1pPr>
              <a:defRPr sz="2100"/>
            </a:lvl1pPr>
            <a:lvl2pPr>
              <a:buNone/>
              <a:defRPr sz="1800"/>
            </a:lvl2pPr>
            <a:lvl3pPr>
              <a:buNone/>
              <a:defRPr sz="1500"/>
            </a:lvl3pPr>
            <a:lvl4pPr>
              <a:buNone/>
              <a:defRPr sz="1350"/>
            </a:lvl4pPr>
            <a:lvl5pPr>
              <a:buNone/>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86150" y="1200151"/>
            <a:ext cx="3040380" cy="3394472"/>
          </a:xfrm>
        </p:spPr>
        <p:txBody>
          <a:bodyPr/>
          <a:lstStyle>
            <a:lvl1pPr>
              <a:defRPr sz="2100"/>
            </a:lvl1pPr>
            <a:lvl2pPr>
              <a:buNone/>
              <a:defRPr sz="1800"/>
            </a:lvl2pPr>
            <a:lvl3pPr>
              <a:buNone/>
              <a:defRPr sz="1500"/>
            </a:lvl3pPr>
            <a:lvl4pPr>
              <a:buNone/>
              <a:defRPr sz="1350"/>
            </a:lvl4pPr>
            <a:lvl5pPr>
              <a:buNone/>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6" name="Footer Placeholder 5"/>
          <p:cNvSpPr>
            <a:spLocks noGrp="1"/>
          </p:cNvSpPr>
          <p:nvPr>
            <p:ph type="ftr" sz="quarter" idx="11"/>
          </p:nvPr>
        </p:nvSpPr>
        <p:spPr>
          <a:xfrm>
            <a:off x="342900" y="4869657"/>
            <a:ext cx="2571750" cy="212884"/>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6170537" y="4414126"/>
            <a:ext cx="986791" cy="273844"/>
          </a:xfrm>
          <a:prstGeom prst="rect">
            <a:avLst/>
          </a:prstGeom>
        </p:spPr>
        <p:txBody>
          <a:bodyPr/>
          <a:lstStyle/>
          <a:p>
            <a:fld id="{A0E99B6D-0AED-4A88-B628-4EEC143C00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342900" y="1194427"/>
            <a:ext cx="3086100" cy="479822"/>
          </a:xfrm>
        </p:spPr>
        <p:txBody>
          <a:bodyPr anchor="b">
            <a:noAutofit/>
          </a:bodyPr>
          <a:lstStyle>
            <a:lvl1pPr marL="0" indent="0">
              <a:buNone/>
              <a:defRPr sz="1350" b="0" cap="all" spc="75" baseline="0">
                <a:solidFill>
                  <a:schemeClr val="tx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709375"/>
            <a:ext cx="3086100" cy="2880360"/>
          </a:xfrm>
        </p:spPr>
        <p:txBody>
          <a:bodyPr/>
          <a:lstStyle>
            <a:lvl1pPr>
              <a:defRPr sz="1800"/>
            </a:lvl1pPr>
            <a:lvl2pPr>
              <a:buNone/>
              <a:defRPr sz="1500"/>
            </a:lvl2pPr>
            <a:lvl3pPr>
              <a:buNone/>
              <a:defRPr sz="1350"/>
            </a:lvl3pPr>
            <a:lvl4pPr>
              <a:buNone/>
              <a:defRPr sz="1200"/>
            </a:lvl4pPr>
            <a:lvl5pPr>
              <a:buNone/>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86150" y="1195342"/>
            <a:ext cx="3040380" cy="479822"/>
          </a:xfrm>
        </p:spPr>
        <p:txBody>
          <a:bodyPr anchor="b">
            <a:noAutofit/>
          </a:bodyPr>
          <a:lstStyle>
            <a:lvl1pPr marL="0" indent="0">
              <a:buNone/>
              <a:defRPr lang="en-US" sz="1350" b="0" kern="1200" cap="all" spc="75" baseline="0" dirty="0" smtClean="0">
                <a:solidFill>
                  <a:schemeClr val="tx1"/>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3486150" y="1710291"/>
            <a:ext cx="3040380" cy="2880360"/>
          </a:xfrm>
        </p:spPr>
        <p:txBody>
          <a:bodyPr/>
          <a:lstStyle>
            <a:lvl1pPr>
              <a:defRPr sz="1800"/>
            </a:lvl1pPr>
            <a:lvl2pPr>
              <a:buNone/>
              <a:defRPr sz="1500"/>
            </a:lvl2pPr>
            <a:lvl3pPr>
              <a:buNone/>
              <a:defRPr sz="1350"/>
            </a:lvl3pPr>
            <a:lvl4pPr>
              <a:buNone/>
              <a:defRPr sz="1200"/>
            </a:lvl4pPr>
            <a:lvl5pPr>
              <a:buNone/>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8" name="Footer Placeholder 7"/>
          <p:cNvSpPr>
            <a:spLocks noGrp="1"/>
          </p:cNvSpPr>
          <p:nvPr>
            <p:ph type="ftr" sz="quarter" idx="11"/>
          </p:nvPr>
        </p:nvSpPr>
        <p:spPr>
          <a:xfrm>
            <a:off x="342900" y="4869657"/>
            <a:ext cx="2571750" cy="212884"/>
          </a:xfrm>
          <a:prstGeom prst="rect">
            <a:avLst/>
          </a:prstGeom>
        </p:spPr>
        <p:txBody>
          <a:bodyPr/>
          <a:lstStyle/>
          <a:p>
            <a:endParaRPr lang="en-US"/>
          </a:p>
        </p:txBody>
      </p:sp>
      <p:sp>
        <p:nvSpPr>
          <p:cNvPr id="9" name="Slide Number Placeholder 8"/>
          <p:cNvSpPr>
            <a:spLocks noGrp="1"/>
          </p:cNvSpPr>
          <p:nvPr>
            <p:ph type="sldNum" sz="quarter" idx="12"/>
          </p:nvPr>
        </p:nvSpPr>
        <p:spPr>
          <a:xfrm rot="16200000">
            <a:off x="6170537" y="4414126"/>
            <a:ext cx="986791" cy="273844"/>
          </a:xfrm>
          <a:prstGeom prst="rect">
            <a:avLst/>
          </a:prstGeom>
        </p:spPr>
        <p:txBody>
          <a:bodyPr/>
          <a:lstStyle/>
          <a:p>
            <a:fld id="{A0E99B6D-0AED-4A88-B628-4EEC143C00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0" y="114538"/>
            <a:ext cx="6705600" cy="1238011"/>
          </a:xfrm>
        </p:spPr>
        <p:txBody>
          <a:bodyPr/>
          <a:lstStyle/>
          <a:p>
            <a:r>
              <a:rPr lang="en-US" dirty="0"/>
              <a:t>Click to edit Master title style</a:t>
            </a:r>
          </a:p>
        </p:txBody>
      </p:sp>
      <p:sp>
        <p:nvSpPr>
          <p:cNvPr id="3" name="Date Placeholder 2"/>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4" name="Footer Placeholder 3"/>
          <p:cNvSpPr>
            <a:spLocks noGrp="1"/>
          </p:cNvSpPr>
          <p:nvPr>
            <p:ph type="ftr" sz="quarter" idx="11"/>
          </p:nvPr>
        </p:nvSpPr>
        <p:spPr>
          <a:xfrm>
            <a:off x="342900" y="4869657"/>
            <a:ext cx="2571750" cy="212884"/>
          </a:xfrm>
          <a:prstGeom prst="rect">
            <a:avLst/>
          </a:prstGeom>
        </p:spPr>
        <p:txBody>
          <a:bodyPr/>
          <a:lstStyle/>
          <a:p>
            <a:endParaRPr lang="en-US"/>
          </a:p>
        </p:txBody>
      </p:sp>
      <p:sp>
        <p:nvSpPr>
          <p:cNvPr id="5" name="Slide Number Placeholder 4"/>
          <p:cNvSpPr>
            <a:spLocks noGrp="1"/>
          </p:cNvSpPr>
          <p:nvPr>
            <p:ph type="sldNum" sz="quarter" idx="12"/>
          </p:nvPr>
        </p:nvSpPr>
        <p:spPr>
          <a:xfrm rot="16200000">
            <a:off x="6170537" y="4414126"/>
            <a:ext cx="986791" cy="273844"/>
          </a:xfrm>
          <a:prstGeom prst="rect">
            <a:avLst/>
          </a:prstGeom>
        </p:spPr>
        <p:txBody>
          <a:bodyPr/>
          <a:lstStyle/>
          <a:p>
            <a:fld id="{A0E99B6D-0AED-4A88-B628-4EEC143C00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3" name="Footer Placeholder 2"/>
          <p:cNvSpPr>
            <a:spLocks noGrp="1"/>
          </p:cNvSpPr>
          <p:nvPr>
            <p:ph type="ftr" sz="quarter" idx="11"/>
          </p:nvPr>
        </p:nvSpPr>
        <p:spPr>
          <a:xfrm>
            <a:off x="342900" y="4869657"/>
            <a:ext cx="2571750" cy="212884"/>
          </a:xfrm>
          <a:prstGeom prst="rect">
            <a:avLst/>
          </a:prstGeom>
        </p:spPr>
        <p:txBody>
          <a:bodyPr/>
          <a:lstStyle/>
          <a:p>
            <a:endParaRPr lang="en-US"/>
          </a:p>
        </p:txBody>
      </p:sp>
      <p:sp>
        <p:nvSpPr>
          <p:cNvPr id="4" name="Slide Number Placeholder 3"/>
          <p:cNvSpPr>
            <a:spLocks noGrp="1"/>
          </p:cNvSpPr>
          <p:nvPr>
            <p:ph type="sldNum" sz="quarter" idx="12"/>
          </p:nvPr>
        </p:nvSpPr>
        <p:spPr>
          <a:xfrm rot="16200000">
            <a:off x="6170537" y="4414126"/>
            <a:ext cx="986791" cy="273844"/>
          </a:xfrm>
          <a:prstGeom prst="rect">
            <a:avLst/>
          </a:prstGeom>
        </p:spPr>
        <p:txBody>
          <a:bodyPr/>
          <a:lstStyle/>
          <a:p>
            <a:fld id="{A0E99B6D-0AED-4A88-B628-4EEC143C00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287" y="1200150"/>
            <a:ext cx="3833813" cy="336042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4" y="1200150"/>
            <a:ext cx="2256235" cy="3360420"/>
          </a:xfrm>
        </p:spPr>
        <p:txBody>
          <a:bodyPr>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6" name="Footer Placeholder 5"/>
          <p:cNvSpPr>
            <a:spLocks noGrp="1"/>
          </p:cNvSpPr>
          <p:nvPr>
            <p:ph type="ftr" sz="quarter" idx="11"/>
          </p:nvPr>
        </p:nvSpPr>
        <p:spPr>
          <a:xfrm>
            <a:off x="342900" y="4869657"/>
            <a:ext cx="2571750" cy="212884"/>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6170537" y="4414126"/>
            <a:ext cx="986791" cy="273844"/>
          </a:xfrm>
          <a:prstGeom prst="rect">
            <a:avLst/>
          </a:prstGeom>
        </p:spPr>
        <p:txBody>
          <a:bodyPr/>
          <a:lstStyle/>
          <a:p>
            <a:fld id="{A0E99B6D-0AED-4A88-B628-4EEC143C0030}" type="slidenum">
              <a:rPr lang="en-US" smtClean="0"/>
              <a:pPr/>
              <a:t>‹#›</a:t>
            </a:fld>
            <a:endParaRPr lang="en-US"/>
          </a:p>
        </p:txBody>
      </p:sp>
      <p:sp>
        <p:nvSpPr>
          <p:cNvPr id="8" name="Title 7"/>
          <p:cNvSpPr>
            <a:spLocks noGrp="1"/>
          </p:cNvSpPr>
          <p:nvPr>
            <p:ph type="title"/>
          </p:nvPr>
        </p:nvSpPr>
        <p:spPr>
          <a:xfrm>
            <a:off x="152400" y="114538"/>
            <a:ext cx="6705600" cy="1238011"/>
          </a:xfrm>
        </p:spPr>
        <p:txBody>
          <a:body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6750843" y="3634740"/>
            <a:ext cx="107157"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1" y="0"/>
            <a:ext cx="6750658" cy="3634740"/>
          </a:xfrm>
          <a:solidFill>
            <a:schemeClr val="bg1">
              <a:lumMod val="75000"/>
            </a:schemeClr>
          </a:solid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342900" y="4286250"/>
            <a:ext cx="6115050" cy="342900"/>
          </a:xfrm>
        </p:spPr>
        <p:txBody>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2900" y="4629151"/>
            <a:ext cx="2571750" cy="228600"/>
          </a:xfrm>
          <a:prstGeom prst="rect">
            <a:avLst/>
          </a:prstGeom>
        </p:spPr>
        <p:txBody>
          <a:bodyPr/>
          <a:lstStyle/>
          <a:p>
            <a:fld id="{4DA853A1-C4A9-4BE3-8E42-B98A99992038}" type="datetimeFigureOut">
              <a:rPr lang="en-US" smtClean="0"/>
              <a:pPr/>
              <a:t>2/1/2021</a:t>
            </a:fld>
            <a:endParaRPr lang="en-US"/>
          </a:p>
        </p:txBody>
      </p:sp>
      <p:sp>
        <p:nvSpPr>
          <p:cNvPr id="6" name="Footer Placeholder 5"/>
          <p:cNvSpPr>
            <a:spLocks noGrp="1"/>
          </p:cNvSpPr>
          <p:nvPr>
            <p:ph type="ftr" sz="quarter" idx="11"/>
          </p:nvPr>
        </p:nvSpPr>
        <p:spPr>
          <a:xfrm>
            <a:off x="342900" y="4869657"/>
            <a:ext cx="2571750" cy="212884"/>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6170537" y="4414126"/>
            <a:ext cx="986791" cy="273844"/>
          </a:xfrm>
          <a:prstGeom prst="rect">
            <a:avLst/>
          </a:prstGeom>
        </p:spPr>
        <p:txBody>
          <a:bodyPr/>
          <a:lstStyle>
            <a:lvl1pPr>
              <a:defRPr>
                <a:solidFill>
                  <a:schemeClr val="tx1"/>
                </a:solidFill>
              </a:defRPr>
            </a:lvl1pPr>
          </a:lstStyle>
          <a:p>
            <a:fld id="{A0E99B6D-0AED-4A88-B628-4EEC143C0030}" type="slidenum">
              <a:rPr lang="en-US" smtClean="0"/>
              <a:pPr/>
              <a:t>‹#›</a:t>
            </a:fld>
            <a:endParaRPr lang="en-US"/>
          </a:p>
        </p:txBody>
      </p:sp>
      <p:sp>
        <p:nvSpPr>
          <p:cNvPr id="8" name="Title 7"/>
          <p:cNvSpPr>
            <a:spLocks noGrp="1"/>
          </p:cNvSpPr>
          <p:nvPr>
            <p:ph type="title"/>
          </p:nvPr>
        </p:nvSpPr>
        <p:spPr>
          <a:xfrm>
            <a:off x="342900" y="3714750"/>
            <a:ext cx="6115050" cy="571500"/>
          </a:xfrm>
        </p:spPr>
        <p:txBody>
          <a:bodyPr anchor="t">
            <a:normAutofit/>
          </a:bodyPr>
          <a:lstStyle>
            <a:lvl1pPr>
              <a:defRPr sz="2400"/>
            </a:lvl1pPr>
          </a:lstStyle>
          <a:p>
            <a:r>
              <a:rPr lang="en-US"/>
              <a:t>Click to edit Master title style</a:t>
            </a:r>
            <a:endParaRPr lang="en-US" dirty="0"/>
          </a:p>
        </p:txBody>
      </p:sp>
      <p:sp>
        <p:nvSpPr>
          <p:cNvPr id="10" name="Rectangle 9"/>
          <p:cNvSpPr/>
          <p:nvPr/>
        </p:nvSpPr>
        <p:spPr>
          <a:xfrm>
            <a:off x="6750843" y="0"/>
            <a:ext cx="107157"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14538"/>
            <a:ext cx="6705600" cy="1238011"/>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152400" y="1314451"/>
            <a:ext cx="6705600" cy="328017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spcBef>
          <a:spcPct val="0"/>
        </a:spcBef>
        <a:buNone/>
        <a:defRPr sz="4800" b="1" kern="1200" cap="all" spc="-45" baseline="0">
          <a:solidFill>
            <a:schemeClr val="bg1"/>
          </a:solidFill>
          <a:latin typeface="Myriad Pro Cond" panose="020B0506030403020204" pitchFamily="34" charset="0"/>
          <a:ea typeface="+mj-ea"/>
          <a:cs typeface="+mj-cs"/>
        </a:defRPr>
      </a:lvl1pPr>
    </p:titleStyle>
    <p:bodyStyle>
      <a:lvl1pPr marL="0" indent="0" algn="l" defTabSz="685800" rtl="0" eaLnBrk="1" latinLnBrk="0" hangingPunct="1">
        <a:spcBef>
          <a:spcPct val="20000"/>
        </a:spcBef>
        <a:spcAft>
          <a:spcPts val="450"/>
        </a:spcAft>
        <a:buFont typeface="Arial" pitchFamily="34" charset="0"/>
        <a:buNone/>
        <a:defRPr sz="4400" b="1" kern="1200">
          <a:solidFill>
            <a:schemeClr val="bg1"/>
          </a:solidFill>
          <a:latin typeface="Myriad Pro Cond" panose="020B0506030403020204" pitchFamily="34" charset="0"/>
          <a:ea typeface="+mn-ea"/>
          <a:cs typeface="+mn-cs"/>
        </a:defRPr>
      </a:lvl1pPr>
      <a:lvl2pPr marL="205740" indent="0" algn="l" defTabSz="685800" rtl="0" eaLnBrk="1" latinLnBrk="0" hangingPunct="1">
        <a:spcBef>
          <a:spcPct val="20000"/>
        </a:spcBef>
        <a:buClr>
          <a:schemeClr val="tx2"/>
        </a:buClr>
        <a:buFont typeface="Arial" pitchFamily="34" charset="0"/>
        <a:buNone/>
        <a:defRPr sz="4400" kern="1200">
          <a:solidFill>
            <a:schemeClr val="bg1"/>
          </a:solidFill>
          <a:latin typeface="Myriad Pro Cond" panose="020B0506030403020204" pitchFamily="34" charset="0"/>
          <a:ea typeface="+mn-ea"/>
          <a:cs typeface="+mn-cs"/>
        </a:defRPr>
      </a:lvl2pPr>
      <a:lvl3pPr marL="685800" indent="0" algn="l" defTabSz="685800" rtl="0" eaLnBrk="1" latinLnBrk="0" hangingPunct="1">
        <a:spcBef>
          <a:spcPct val="20000"/>
        </a:spcBef>
        <a:buClr>
          <a:schemeClr val="tx2"/>
        </a:buClr>
        <a:buFont typeface="Arial" pitchFamily="34" charset="0"/>
        <a:buNone/>
        <a:defRPr sz="4000" kern="1200">
          <a:solidFill>
            <a:schemeClr val="bg1"/>
          </a:solidFill>
          <a:latin typeface="Myriad Pro Cond" panose="020B0506030403020204" pitchFamily="34" charset="0"/>
          <a:ea typeface="+mn-ea"/>
          <a:cs typeface="+mn-cs"/>
        </a:defRPr>
      </a:lvl3pPr>
      <a:lvl4pPr marL="1028700" indent="0" algn="l" defTabSz="685800" rtl="0" eaLnBrk="1" latinLnBrk="0" hangingPunct="1">
        <a:spcBef>
          <a:spcPct val="20000"/>
        </a:spcBef>
        <a:buClr>
          <a:schemeClr val="tx2"/>
        </a:buClr>
        <a:buFont typeface="Arial" pitchFamily="34" charset="0"/>
        <a:buNone/>
        <a:defRPr sz="4000" kern="1200">
          <a:solidFill>
            <a:schemeClr val="bg1"/>
          </a:solidFill>
          <a:latin typeface="Myriad Pro Cond" panose="020B0506030403020204" pitchFamily="34" charset="0"/>
          <a:ea typeface="+mn-ea"/>
          <a:cs typeface="+mn-cs"/>
        </a:defRPr>
      </a:lvl4pPr>
      <a:lvl5pPr marL="1371600" indent="0" algn="l" defTabSz="685800" rtl="0" eaLnBrk="1" latinLnBrk="0" hangingPunct="1">
        <a:spcBef>
          <a:spcPct val="20000"/>
        </a:spcBef>
        <a:buClr>
          <a:schemeClr val="tx2"/>
        </a:buClr>
        <a:buFont typeface="Arial" pitchFamily="34" charset="0"/>
        <a:buNone/>
        <a:defRPr sz="4000" kern="1200" baseline="0">
          <a:solidFill>
            <a:schemeClr val="bg1"/>
          </a:solidFill>
          <a:latin typeface="Myriad Pro Cond" panose="020B0506030403020204" pitchFamily="34" charset="0"/>
          <a:ea typeface="+mn-ea"/>
          <a:cs typeface="+mn-cs"/>
        </a:defRPr>
      </a:lvl5pPr>
      <a:lvl6pPr marL="18859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6pPr>
      <a:lvl7pPr marL="22288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8pPr>
      <a:lvl9pPr marL="29146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5.jpg"/><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1209"/>
            <a:ext cx="4914900" cy="3428999"/>
          </a:xfrm>
        </p:spPr>
        <p:txBody>
          <a:bodyPr/>
          <a:lstStyle/>
          <a:p>
            <a:pPr algn="ctr"/>
            <a:r>
              <a:rPr lang="en-US" sz="5400" dirty="0"/>
              <a:t>Entrepreneurship </a:t>
            </a:r>
            <a:br>
              <a:rPr lang="en-US" sz="5400" dirty="0"/>
            </a:br>
            <a:r>
              <a:rPr lang="en-US" sz="5400" dirty="0"/>
              <a:t>in </a:t>
            </a:r>
            <a:br>
              <a:rPr lang="en-US" sz="5400" dirty="0"/>
            </a:br>
            <a:r>
              <a:rPr lang="en-US" sz="5400" dirty="0"/>
              <a:t>Entertainment Technology</a:t>
            </a:r>
          </a:p>
        </p:txBody>
      </p:sp>
      <p:sp>
        <p:nvSpPr>
          <p:cNvPr id="3" name="Subtitle 2"/>
          <p:cNvSpPr>
            <a:spLocks noGrp="1"/>
          </p:cNvSpPr>
          <p:nvPr>
            <p:ph type="subTitle" idx="1"/>
          </p:nvPr>
        </p:nvSpPr>
        <p:spPr>
          <a:xfrm>
            <a:off x="838200" y="3962403"/>
            <a:ext cx="3924300" cy="1181097"/>
          </a:xfrm>
          <a:custGeom>
            <a:avLst/>
            <a:gdLst>
              <a:gd name="connsiteX0" fmla="*/ 0 w 3924300"/>
              <a:gd name="connsiteY0" fmla="*/ 0 h 1181097"/>
              <a:gd name="connsiteX1" fmla="*/ 521371 w 3924300"/>
              <a:gd name="connsiteY1" fmla="*/ 0 h 1181097"/>
              <a:gd name="connsiteX2" fmla="*/ 1042743 w 3924300"/>
              <a:gd name="connsiteY2" fmla="*/ 0 h 1181097"/>
              <a:gd name="connsiteX3" fmla="*/ 1603357 w 3924300"/>
              <a:gd name="connsiteY3" fmla="*/ 0 h 1181097"/>
              <a:gd name="connsiteX4" fmla="*/ 2085485 w 3924300"/>
              <a:gd name="connsiteY4" fmla="*/ 0 h 1181097"/>
              <a:gd name="connsiteX5" fmla="*/ 2646099 w 3924300"/>
              <a:gd name="connsiteY5" fmla="*/ 0 h 1181097"/>
              <a:gd name="connsiteX6" fmla="*/ 3206714 w 3924300"/>
              <a:gd name="connsiteY6" fmla="*/ 0 h 1181097"/>
              <a:gd name="connsiteX7" fmla="*/ 3924300 w 3924300"/>
              <a:gd name="connsiteY7" fmla="*/ 0 h 1181097"/>
              <a:gd name="connsiteX8" fmla="*/ 3924300 w 3924300"/>
              <a:gd name="connsiteY8" fmla="*/ 555116 h 1181097"/>
              <a:gd name="connsiteX9" fmla="*/ 3924300 w 3924300"/>
              <a:gd name="connsiteY9" fmla="*/ 1181097 h 1181097"/>
              <a:gd name="connsiteX10" fmla="*/ 3402929 w 3924300"/>
              <a:gd name="connsiteY10" fmla="*/ 1181097 h 1181097"/>
              <a:gd name="connsiteX11" fmla="*/ 2763828 w 3924300"/>
              <a:gd name="connsiteY11" fmla="*/ 1181097 h 1181097"/>
              <a:gd name="connsiteX12" fmla="*/ 2203214 w 3924300"/>
              <a:gd name="connsiteY12" fmla="*/ 1181097 h 1181097"/>
              <a:gd name="connsiteX13" fmla="*/ 1681843 w 3924300"/>
              <a:gd name="connsiteY13" fmla="*/ 1181097 h 1181097"/>
              <a:gd name="connsiteX14" fmla="*/ 1121229 w 3924300"/>
              <a:gd name="connsiteY14" fmla="*/ 1181097 h 1181097"/>
              <a:gd name="connsiteX15" fmla="*/ 482128 w 3924300"/>
              <a:gd name="connsiteY15" fmla="*/ 1181097 h 1181097"/>
              <a:gd name="connsiteX16" fmla="*/ 0 w 3924300"/>
              <a:gd name="connsiteY16" fmla="*/ 1181097 h 1181097"/>
              <a:gd name="connsiteX17" fmla="*/ 0 w 3924300"/>
              <a:gd name="connsiteY17" fmla="*/ 578738 h 1181097"/>
              <a:gd name="connsiteX18" fmla="*/ 0 w 3924300"/>
              <a:gd name="connsiteY18" fmla="*/ 0 h 1181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924300" h="1181097" extrusionOk="0">
                <a:moveTo>
                  <a:pt x="0" y="0"/>
                </a:moveTo>
                <a:cubicBezTo>
                  <a:pt x="126498" y="-57827"/>
                  <a:pt x="276377" y="48792"/>
                  <a:pt x="521371" y="0"/>
                </a:cubicBezTo>
                <a:cubicBezTo>
                  <a:pt x="766365" y="-48792"/>
                  <a:pt x="853889" y="21819"/>
                  <a:pt x="1042743" y="0"/>
                </a:cubicBezTo>
                <a:cubicBezTo>
                  <a:pt x="1231597" y="-21819"/>
                  <a:pt x="1426218" y="6277"/>
                  <a:pt x="1603357" y="0"/>
                </a:cubicBezTo>
                <a:cubicBezTo>
                  <a:pt x="1780496" y="-6277"/>
                  <a:pt x="1872389" y="21123"/>
                  <a:pt x="2085485" y="0"/>
                </a:cubicBezTo>
                <a:cubicBezTo>
                  <a:pt x="2298581" y="-21123"/>
                  <a:pt x="2475081" y="31237"/>
                  <a:pt x="2646099" y="0"/>
                </a:cubicBezTo>
                <a:cubicBezTo>
                  <a:pt x="2817117" y="-31237"/>
                  <a:pt x="3031535" y="6042"/>
                  <a:pt x="3206714" y="0"/>
                </a:cubicBezTo>
                <a:cubicBezTo>
                  <a:pt x="3381894" y="-6042"/>
                  <a:pt x="3620090" y="65600"/>
                  <a:pt x="3924300" y="0"/>
                </a:cubicBezTo>
                <a:cubicBezTo>
                  <a:pt x="3970211" y="200875"/>
                  <a:pt x="3889286" y="330171"/>
                  <a:pt x="3924300" y="555116"/>
                </a:cubicBezTo>
                <a:cubicBezTo>
                  <a:pt x="3959314" y="780061"/>
                  <a:pt x="3850675" y="912173"/>
                  <a:pt x="3924300" y="1181097"/>
                </a:cubicBezTo>
                <a:cubicBezTo>
                  <a:pt x="3675290" y="1228605"/>
                  <a:pt x="3527182" y="1177281"/>
                  <a:pt x="3402929" y="1181097"/>
                </a:cubicBezTo>
                <a:cubicBezTo>
                  <a:pt x="3278676" y="1184913"/>
                  <a:pt x="3053655" y="1120482"/>
                  <a:pt x="2763828" y="1181097"/>
                </a:cubicBezTo>
                <a:cubicBezTo>
                  <a:pt x="2474001" y="1241712"/>
                  <a:pt x="2371721" y="1126842"/>
                  <a:pt x="2203214" y="1181097"/>
                </a:cubicBezTo>
                <a:cubicBezTo>
                  <a:pt x="2034707" y="1235352"/>
                  <a:pt x="1830807" y="1119989"/>
                  <a:pt x="1681843" y="1181097"/>
                </a:cubicBezTo>
                <a:cubicBezTo>
                  <a:pt x="1532879" y="1242205"/>
                  <a:pt x="1334467" y="1163371"/>
                  <a:pt x="1121229" y="1181097"/>
                </a:cubicBezTo>
                <a:cubicBezTo>
                  <a:pt x="907991" y="1198823"/>
                  <a:pt x="643743" y="1141129"/>
                  <a:pt x="482128" y="1181097"/>
                </a:cubicBezTo>
                <a:cubicBezTo>
                  <a:pt x="320513" y="1221065"/>
                  <a:pt x="133568" y="1143954"/>
                  <a:pt x="0" y="1181097"/>
                </a:cubicBezTo>
                <a:cubicBezTo>
                  <a:pt x="-13592" y="989175"/>
                  <a:pt x="16390" y="767783"/>
                  <a:pt x="0" y="578738"/>
                </a:cubicBezTo>
                <a:cubicBezTo>
                  <a:pt x="-16390" y="389693"/>
                  <a:pt x="50822" y="134309"/>
                  <a:pt x="0" y="0"/>
                </a:cubicBezTo>
                <a:close/>
              </a:path>
            </a:pathLst>
          </a:custGeom>
          <a:noFill/>
          <a:ln w="57150">
            <a:noFill/>
            <a:extLst>
              <a:ext uri="{C807C97D-BFC1-408E-A445-0C87EB9F89A2}">
                <ask:lineSketchStyleProps xmlns:ask="http://schemas.microsoft.com/office/drawing/2018/sketchyshapes" sd="3891100832">
                  <ask:type>
                    <ask:lineSketchScribble/>
                  </ask:type>
                </ask:lineSketchStyleProps>
              </a:ext>
            </a:extLst>
          </a:ln>
          <a:effectLst/>
        </p:spPr>
        <p:txBody>
          <a:bodyPr/>
          <a:lstStyle/>
          <a:p>
            <a:pPr algn="ctr"/>
            <a:r>
              <a:rPr lang="en-US" sz="6600" dirty="0">
                <a:solidFill>
                  <a:schemeClr val="bg1"/>
                </a:solidFill>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47750"/>
            <a:ext cx="6172200" cy="3514724"/>
          </a:xfrm>
        </p:spPr>
        <p:txBody>
          <a:bodyPr>
            <a:noAutofit/>
          </a:bodyPr>
          <a:lstStyle/>
          <a:p>
            <a:r>
              <a:rPr lang="en-US" sz="2400" dirty="0">
                <a:highlight>
                  <a:srgbClr val="FF0000"/>
                </a:highlight>
              </a:rPr>
              <a:t>Understand</a:t>
            </a:r>
            <a:r>
              <a:rPr lang="en-US" sz="2400" dirty="0"/>
              <a:t> the </a:t>
            </a:r>
            <a:r>
              <a:rPr lang="en-US" sz="2400" dirty="0">
                <a:highlight>
                  <a:srgbClr val="FF0000"/>
                </a:highlight>
              </a:rPr>
              <a:t>process</a:t>
            </a:r>
            <a:r>
              <a:rPr lang="en-US" sz="2400" dirty="0"/>
              <a:t> for starting a company</a:t>
            </a:r>
          </a:p>
          <a:p>
            <a:r>
              <a:rPr lang="en-US" sz="2400" dirty="0">
                <a:highlight>
                  <a:srgbClr val="FF0000"/>
                </a:highlight>
              </a:rPr>
              <a:t>Research</a:t>
            </a:r>
            <a:r>
              <a:rPr lang="en-US" sz="2400" dirty="0"/>
              <a:t> and evaluate market </a:t>
            </a:r>
            <a:r>
              <a:rPr lang="en-US" sz="2400" dirty="0">
                <a:highlight>
                  <a:srgbClr val="FF0000"/>
                </a:highlight>
              </a:rPr>
              <a:t>opportunities</a:t>
            </a:r>
          </a:p>
          <a:p>
            <a:r>
              <a:rPr lang="en-US" sz="2400" dirty="0">
                <a:highlight>
                  <a:srgbClr val="FF0000"/>
                </a:highlight>
              </a:rPr>
              <a:t>Develop</a:t>
            </a:r>
            <a:r>
              <a:rPr lang="en-US" sz="2400" dirty="0"/>
              <a:t> a basic financial </a:t>
            </a:r>
            <a:r>
              <a:rPr lang="en-US" sz="2400" dirty="0">
                <a:highlight>
                  <a:srgbClr val="FF0000"/>
                </a:highlight>
              </a:rPr>
              <a:t>model</a:t>
            </a:r>
            <a:r>
              <a:rPr lang="en-US" sz="2400" dirty="0"/>
              <a:t> and plan</a:t>
            </a:r>
          </a:p>
          <a:p>
            <a:r>
              <a:rPr lang="en-US" sz="2400" dirty="0">
                <a:highlight>
                  <a:srgbClr val="FF0000"/>
                </a:highlight>
              </a:rPr>
              <a:t>Devise</a:t>
            </a:r>
            <a:r>
              <a:rPr lang="en-US" sz="2400" dirty="0"/>
              <a:t> a basic marketing/sales </a:t>
            </a:r>
            <a:r>
              <a:rPr lang="en-US" sz="2400" dirty="0">
                <a:highlight>
                  <a:srgbClr val="FF0000"/>
                </a:highlight>
              </a:rPr>
              <a:t>plan</a:t>
            </a:r>
          </a:p>
          <a:p>
            <a:r>
              <a:rPr lang="en-US" sz="2400" dirty="0">
                <a:highlight>
                  <a:srgbClr val="FF0000"/>
                </a:highlight>
              </a:rPr>
              <a:t>Evaluate</a:t>
            </a:r>
            <a:r>
              <a:rPr lang="en-US" sz="2400" dirty="0"/>
              <a:t> and select an appropriate corporate </a:t>
            </a:r>
            <a:r>
              <a:rPr lang="en-US" sz="2400" dirty="0">
                <a:highlight>
                  <a:srgbClr val="FF0000"/>
                </a:highlight>
              </a:rPr>
              <a:t>structure</a:t>
            </a:r>
          </a:p>
          <a:p>
            <a:r>
              <a:rPr lang="en-US" sz="2400" dirty="0">
                <a:highlight>
                  <a:srgbClr val="FF0000"/>
                </a:highlight>
              </a:rPr>
              <a:t>Identify</a:t>
            </a:r>
            <a:r>
              <a:rPr lang="en-US" sz="2400" dirty="0"/>
              <a:t> appropriate sources for </a:t>
            </a:r>
            <a:r>
              <a:rPr lang="en-US" sz="2400" dirty="0">
                <a:highlight>
                  <a:srgbClr val="FF0000"/>
                </a:highlight>
              </a:rPr>
              <a:t>funding</a:t>
            </a:r>
          </a:p>
          <a:p>
            <a:r>
              <a:rPr lang="en-US" sz="2400" dirty="0">
                <a:highlight>
                  <a:srgbClr val="FF0000"/>
                </a:highlight>
              </a:rPr>
              <a:t>Present ideas </a:t>
            </a:r>
            <a:r>
              <a:rPr lang="en-US" sz="2400" dirty="0"/>
              <a:t>clearly and concisely, casually or formally</a:t>
            </a:r>
          </a:p>
          <a:p>
            <a:r>
              <a:rPr lang="en-US" sz="2400" dirty="0">
                <a:highlight>
                  <a:srgbClr val="FF0000"/>
                </a:highlight>
              </a:rPr>
              <a:t>Assess your role </a:t>
            </a:r>
            <a:r>
              <a:rPr lang="en-US" sz="2400" dirty="0"/>
              <a:t>in a start-up</a:t>
            </a:r>
          </a:p>
        </p:txBody>
      </p:sp>
      <p:sp>
        <p:nvSpPr>
          <p:cNvPr id="5" name="Title 4">
            <a:extLst>
              <a:ext uri="{FF2B5EF4-FFF2-40B4-BE49-F238E27FC236}">
                <a16:creationId xmlns:a16="http://schemas.microsoft.com/office/drawing/2014/main" id="{22A0A5CE-B5F1-45B9-ADDE-248160C256E6}"/>
              </a:ext>
            </a:extLst>
          </p:cNvPr>
          <p:cNvSpPr>
            <a:spLocks noGrp="1"/>
          </p:cNvSpPr>
          <p:nvPr>
            <p:ph type="title"/>
          </p:nvPr>
        </p:nvSpPr>
        <p:spPr/>
        <p:txBody>
          <a:bodyPr/>
          <a:lstStyle/>
          <a:p>
            <a:r>
              <a:rPr lang="en-US" dirty="0"/>
              <a:t>Objectives</a:t>
            </a:r>
          </a:p>
        </p:txBody>
      </p:sp>
    </p:spTree>
    <p:extLst>
      <p:ext uri="{BB962C8B-B14F-4D97-AF65-F5344CB8AC3E}">
        <p14:creationId xmlns:p14="http://schemas.microsoft.com/office/powerpoint/2010/main" val="115430774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539"/>
            <a:ext cx="6705600" cy="628412"/>
          </a:xfrm>
        </p:spPr>
        <p:txBody>
          <a:bodyPr anchor="ctr">
            <a:noAutofit/>
          </a:bodyPr>
          <a:lstStyle/>
          <a:p>
            <a:r>
              <a:rPr lang="en-US" dirty="0"/>
              <a:t>Organization</a:t>
            </a:r>
          </a:p>
        </p:txBody>
      </p:sp>
      <p:sp>
        <p:nvSpPr>
          <p:cNvPr id="3" name="Content Placeholder 2"/>
          <p:cNvSpPr>
            <a:spLocks noGrp="1"/>
          </p:cNvSpPr>
          <p:nvPr>
            <p:ph idx="1"/>
          </p:nvPr>
        </p:nvSpPr>
        <p:spPr>
          <a:xfrm>
            <a:off x="152400" y="819150"/>
            <a:ext cx="6705600" cy="3775473"/>
          </a:xfrm>
        </p:spPr>
        <p:txBody>
          <a:bodyPr/>
          <a:lstStyle/>
          <a:p>
            <a:r>
              <a:rPr lang="en-US" dirty="0"/>
              <a:t>Explore through stages</a:t>
            </a:r>
          </a:p>
          <a:p>
            <a:r>
              <a:rPr lang="en-US" dirty="0"/>
              <a:t>Founding teams</a:t>
            </a:r>
          </a:p>
          <a:p>
            <a:r>
              <a:rPr lang="en-US" dirty="0"/>
              <a:t>Thursdays:</a:t>
            </a:r>
          </a:p>
          <a:p>
            <a:r>
              <a:rPr lang="en-US" dirty="0"/>
              <a:t>	Lectures and discussions</a:t>
            </a:r>
          </a:p>
          <a:p>
            <a:r>
              <a:rPr lang="en-US" dirty="0"/>
              <a:t>Tuesdays:</a:t>
            </a:r>
          </a:p>
          <a:p>
            <a:r>
              <a:rPr lang="en-US" dirty="0"/>
              <a:t>	Presentations and discussions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Carl\Dropbox\ETC\Entrepreneur Class\Documents\business_model_canvas_poster.jpg"/>
          <p:cNvPicPr>
            <a:picLocks noChangeAspect="1" noChangeArrowheads="1"/>
          </p:cNvPicPr>
          <p:nvPr/>
        </p:nvPicPr>
        <p:blipFill>
          <a:blip r:embed="rId3" cstate="print"/>
          <a:srcRect/>
          <a:stretch>
            <a:fillRect/>
          </a:stretch>
        </p:blipFill>
        <p:spPr bwMode="auto">
          <a:xfrm>
            <a:off x="1143000" y="2038350"/>
            <a:ext cx="4029217" cy="2685488"/>
          </a:xfrm>
          <a:prstGeom prst="rect">
            <a:avLst/>
          </a:prstGeom>
          <a:noFill/>
        </p:spPr>
      </p:pic>
      <p:sp>
        <p:nvSpPr>
          <p:cNvPr id="3" name="Content Placeholder 2"/>
          <p:cNvSpPr>
            <a:spLocks noGrp="1"/>
          </p:cNvSpPr>
          <p:nvPr>
            <p:ph idx="1"/>
          </p:nvPr>
        </p:nvSpPr>
        <p:spPr>
          <a:xfrm>
            <a:off x="152400" y="819150"/>
            <a:ext cx="6705600" cy="3775473"/>
          </a:xfrm>
        </p:spPr>
        <p:txBody>
          <a:bodyPr>
            <a:noAutofit/>
          </a:bodyPr>
          <a:lstStyle/>
          <a:p>
            <a:r>
              <a:rPr lang="en-US" dirty="0"/>
              <a:t>Startup Basics</a:t>
            </a:r>
          </a:p>
          <a:p>
            <a:r>
              <a:rPr lang="en-US" dirty="0"/>
              <a:t>Culture and Values</a:t>
            </a:r>
          </a:p>
          <a:p>
            <a:r>
              <a:rPr lang="en-US" dirty="0"/>
              <a:t>Real World Examples</a:t>
            </a:r>
          </a:p>
          <a:p>
            <a:r>
              <a:rPr lang="en-US" dirty="0"/>
              <a:t>Practical Issues</a:t>
            </a:r>
          </a:p>
          <a:p>
            <a:r>
              <a:rPr lang="en-US" dirty="0"/>
              <a:t>Long Term</a:t>
            </a:r>
          </a:p>
          <a:p>
            <a:r>
              <a:rPr lang="en-US" dirty="0"/>
              <a:t>Final Presentations</a:t>
            </a:r>
          </a:p>
        </p:txBody>
      </p:sp>
      <p:sp>
        <p:nvSpPr>
          <p:cNvPr id="8" name="Title 7">
            <a:extLst>
              <a:ext uri="{FF2B5EF4-FFF2-40B4-BE49-F238E27FC236}">
                <a16:creationId xmlns:a16="http://schemas.microsoft.com/office/drawing/2014/main" id="{420C611B-A484-466B-8EA3-1294DEA1F35C}"/>
              </a:ext>
            </a:extLst>
          </p:cNvPr>
          <p:cNvSpPr>
            <a:spLocks noGrp="1"/>
          </p:cNvSpPr>
          <p:nvPr>
            <p:ph type="title"/>
          </p:nvPr>
        </p:nvSpPr>
        <p:spPr/>
        <p:txBody>
          <a:bodyPr/>
          <a:lstStyle/>
          <a:p>
            <a:r>
              <a:rPr lang="en-US" dirty="0"/>
              <a:t>Classes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dirty="0"/>
              <a:t>Schedule</a:t>
            </a:r>
          </a:p>
        </p:txBody>
      </p:sp>
      <p:sp>
        <p:nvSpPr>
          <p:cNvPr id="5" name="Rectangle 4">
            <a:extLst>
              <a:ext uri="{FF2B5EF4-FFF2-40B4-BE49-F238E27FC236}">
                <a16:creationId xmlns:a16="http://schemas.microsoft.com/office/drawing/2014/main" id="{FA7720A7-B749-4A6E-8D48-16FD958CE715}"/>
              </a:ext>
            </a:extLst>
          </p:cNvPr>
          <p:cNvSpPr/>
          <p:nvPr/>
        </p:nvSpPr>
        <p:spPr>
          <a:xfrm>
            <a:off x="228600" y="838200"/>
            <a:ext cx="5658787" cy="4248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6" name="Object 5">
            <a:extLst>
              <a:ext uri="{FF2B5EF4-FFF2-40B4-BE49-F238E27FC236}">
                <a16:creationId xmlns:a16="http://schemas.microsoft.com/office/drawing/2014/main" id="{9743A86E-3CF2-4194-908D-F1A7A7A06166}"/>
              </a:ext>
            </a:extLst>
          </p:cNvPr>
          <p:cNvGraphicFramePr>
            <a:graphicFrameLocks noChangeAspect="1"/>
          </p:cNvGraphicFramePr>
          <p:nvPr>
            <p:extLst>
              <p:ext uri="{D42A27DB-BD31-4B8C-83A1-F6EECF244321}">
                <p14:modId xmlns:p14="http://schemas.microsoft.com/office/powerpoint/2010/main" val="3296352744"/>
              </p:ext>
            </p:extLst>
          </p:nvPr>
        </p:nvGraphicFramePr>
        <p:xfrm>
          <a:off x="313544" y="895350"/>
          <a:ext cx="5477656" cy="4095574"/>
        </p:xfrm>
        <a:graphic>
          <a:graphicData uri="http://schemas.openxmlformats.org/presentationml/2006/ole">
            <mc:AlternateContent xmlns:mc="http://schemas.openxmlformats.org/markup-compatibility/2006">
              <mc:Choice xmlns:v="urn:schemas-microsoft-com:vml" Requires="v">
                <p:oleObj name="Worksheet" r:id="rId3" imgW="8858142" imgH="6603962" progId="Excel.Sheet.12">
                  <p:embed/>
                </p:oleObj>
              </mc:Choice>
              <mc:Fallback>
                <p:oleObj name="Worksheet" r:id="rId3" imgW="8858142" imgH="6603962" progId="Excel.Sheet.12">
                  <p:embed/>
                  <p:pic>
                    <p:nvPicPr>
                      <p:cNvPr id="0" name=""/>
                      <p:cNvPicPr/>
                      <p:nvPr/>
                    </p:nvPicPr>
                    <p:blipFill>
                      <a:blip r:embed="rId4"/>
                      <a:stretch>
                        <a:fillRect/>
                      </a:stretch>
                    </p:blipFill>
                    <p:spPr>
                      <a:xfrm>
                        <a:off x="313544" y="895350"/>
                        <a:ext cx="5477656" cy="4095574"/>
                      </a:xfrm>
                      <a:prstGeom prst="rect">
                        <a:avLst/>
                      </a:prstGeom>
                    </p:spPr>
                  </p:pic>
                </p:oleObj>
              </mc:Fallback>
            </mc:AlternateContent>
          </a:graphicData>
        </a:graphic>
      </p:graphicFrame>
    </p:spTree>
    <p:extLst>
      <p:ext uri="{BB962C8B-B14F-4D97-AF65-F5344CB8AC3E}">
        <p14:creationId xmlns:p14="http://schemas.microsoft.com/office/powerpoint/2010/main" val="4261049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presentation</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dirty="0"/>
              <a:t>Materials</a:t>
            </a:r>
          </a:p>
        </p:txBody>
      </p:sp>
      <p:sp>
        <p:nvSpPr>
          <p:cNvPr id="3" name="Content Placeholder 2"/>
          <p:cNvSpPr>
            <a:spLocks noGrp="1"/>
          </p:cNvSpPr>
          <p:nvPr>
            <p:ph idx="1"/>
          </p:nvPr>
        </p:nvSpPr>
        <p:spPr/>
        <p:txBody>
          <a:bodyPr/>
          <a:lstStyle/>
          <a:p>
            <a:r>
              <a:rPr lang="en-US" dirty="0"/>
              <a:t>Presentations</a:t>
            </a:r>
          </a:p>
          <a:p>
            <a:r>
              <a:rPr lang="en-US" dirty="0"/>
              <a:t>Resources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Attendance </a:t>
            </a:r>
          </a:p>
          <a:p>
            <a:r>
              <a:rPr lang="en-US" dirty="0"/>
              <a:t>Participation</a:t>
            </a:r>
          </a:p>
          <a:p>
            <a:r>
              <a:rPr lang="en-US" dirty="0"/>
              <a:t>Preparation</a:t>
            </a:r>
          </a:p>
          <a:p>
            <a:r>
              <a:rPr lang="en-US" dirty="0"/>
              <a:t>Presentations </a:t>
            </a:r>
          </a:p>
        </p:txBody>
      </p:sp>
      <p:sp>
        <p:nvSpPr>
          <p:cNvPr id="5" name="Title 4">
            <a:extLst>
              <a:ext uri="{FF2B5EF4-FFF2-40B4-BE49-F238E27FC236}">
                <a16:creationId xmlns:a16="http://schemas.microsoft.com/office/drawing/2014/main" id="{459C75EB-DE6C-45A7-9CF4-213C45EC20D4}"/>
              </a:ext>
            </a:extLst>
          </p:cNvPr>
          <p:cNvSpPr>
            <a:spLocks noGrp="1"/>
          </p:cNvSpPr>
          <p:nvPr>
            <p:ph type="title"/>
          </p:nvPr>
        </p:nvSpPr>
        <p:spPr/>
        <p:txBody>
          <a:bodyPr/>
          <a:lstStyle/>
          <a:p>
            <a:r>
              <a:rPr lang="en-US" dirty="0"/>
              <a:t>Requirements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Comprehension	 40%</a:t>
            </a:r>
          </a:p>
          <a:p>
            <a:r>
              <a:rPr lang="en-US" dirty="0"/>
              <a:t>Participation	         20%</a:t>
            </a:r>
          </a:p>
          <a:p>
            <a:r>
              <a:rPr lang="en-US" dirty="0"/>
              <a:t>Presentation	         20%</a:t>
            </a:r>
          </a:p>
          <a:p>
            <a:r>
              <a:rPr lang="en-US" dirty="0"/>
              <a:t>Attendance  	20 - 40%</a:t>
            </a:r>
          </a:p>
        </p:txBody>
      </p:sp>
      <p:sp>
        <p:nvSpPr>
          <p:cNvPr id="5" name="Title 4">
            <a:extLst>
              <a:ext uri="{FF2B5EF4-FFF2-40B4-BE49-F238E27FC236}">
                <a16:creationId xmlns:a16="http://schemas.microsoft.com/office/drawing/2014/main" id="{9974FC15-D5F5-4D93-AB69-2793B0C594AA}"/>
              </a:ext>
            </a:extLst>
          </p:cNvPr>
          <p:cNvSpPr>
            <a:spLocks noGrp="1"/>
          </p:cNvSpPr>
          <p:nvPr>
            <p:ph type="title"/>
          </p:nvPr>
        </p:nvSpPr>
        <p:spPr/>
        <p:txBody>
          <a:bodyPr/>
          <a:lstStyle/>
          <a:p>
            <a:r>
              <a:rPr lang="en-US" dirty="0"/>
              <a:t>Evaluation / Grading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user\Box Sync\ETC\Entrepreneur Class\art\emai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4293" y="2388705"/>
            <a:ext cx="1052513" cy="80830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user\Box Sync\ETC\Entrepreneur Class\art\pr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6641" y="1561089"/>
            <a:ext cx="1017984" cy="163591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Box Sync\ETC\Entrepreneur Class\art\talki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2548" y="2179022"/>
            <a:ext cx="1057275" cy="101798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ser\Box Sync\ETC\Entrepreneur Class\art\laptop.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00" y="3181350"/>
            <a:ext cx="1364837" cy="115014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user\Box Sync\ETC\Entrepreneur Class\art\clock.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42888" y="3192623"/>
            <a:ext cx="857250" cy="88271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0CF30CF3-B4E2-4DE7-BD98-F44F0EBF15A9}"/>
              </a:ext>
            </a:extLst>
          </p:cNvPr>
          <p:cNvSpPr>
            <a:spLocks noGrp="1"/>
          </p:cNvSpPr>
          <p:nvPr>
            <p:ph type="title"/>
          </p:nvPr>
        </p:nvSpPr>
        <p:spPr>
          <a:xfrm>
            <a:off x="152400" y="114539"/>
            <a:ext cx="5334000" cy="628412"/>
          </a:xfrm>
        </p:spPr>
        <p:txBody>
          <a:bodyPr/>
          <a:lstStyle/>
          <a:p>
            <a:r>
              <a:rPr lang="en-US" dirty="0"/>
              <a:t>Policies</a:t>
            </a:r>
          </a:p>
        </p:txBody>
      </p:sp>
    </p:spTree>
    <p:extLst>
      <p:ext uri="{BB962C8B-B14F-4D97-AF65-F5344CB8AC3E}">
        <p14:creationId xmlns:p14="http://schemas.microsoft.com/office/powerpoint/2010/main" val="186837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No BS</a:t>
            </a:r>
          </a:p>
          <a:p>
            <a:r>
              <a:rPr lang="en-US" dirty="0"/>
              <a:t>Participate!</a:t>
            </a:r>
          </a:p>
          <a:p>
            <a:r>
              <a:rPr lang="en-US" dirty="0"/>
              <a:t>Practice!</a:t>
            </a:r>
          </a:p>
          <a:p>
            <a:r>
              <a:rPr lang="en-US" dirty="0"/>
              <a:t>Follow up</a:t>
            </a:r>
          </a:p>
        </p:txBody>
      </p:sp>
      <p:sp>
        <p:nvSpPr>
          <p:cNvPr id="5" name="Title 4">
            <a:extLst>
              <a:ext uri="{FF2B5EF4-FFF2-40B4-BE49-F238E27FC236}">
                <a16:creationId xmlns:a16="http://schemas.microsoft.com/office/drawing/2014/main" id="{75D4C8AD-9495-4F49-87CD-F093675DABF1}"/>
              </a:ext>
            </a:extLst>
          </p:cNvPr>
          <p:cNvSpPr>
            <a:spLocks noGrp="1"/>
          </p:cNvSpPr>
          <p:nvPr>
            <p:ph type="title"/>
          </p:nvPr>
        </p:nvSpPr>
        <p:spPr/>
        <p:txBody>
          <a:bodyPr/>
          <a:lstStyle/>
          <a:p>
            <a:r>
              <a:rPr lang="en-US" dirty="0"/>
              <a:t>Advice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Overview</a:t>
            </a:r>
          </a:p>
        </p:txBody>
      </p:sp>
      <p:sp>
        <p:nvSpPr>
          <p:cNvPr id="3" name="Content Placeholder 2"/>
          <p:cNvSpPr>
            <a:spLocks noGrp="1"/>
          </p:cNvSpPr>
          <p:nvPr>
            <p:ph idx="1"/>
          </p:nvPr>
        </p:nvSpPr>
        <p:spPr>
          <a:xfrm>
            <a:off x="152400" y="819150"/>
            <a:ext cx="6705600" cy="4209811"/>
          </a:xfrm>
        </p:spPr>
        <p:txBody>
          <a:bodyPr>
            <a:normAutofit lnSpcReduction="10000"/>
          </a:bodyPr>
          <a:lstStyle/>
          <a:p>
            <a:r>
              <a:rPr lang="en-US" dirty="0"/>
              <a:t>Carl </a:t>
            </a:r>
            <a:r>
              <a:rPr lang="en-US" dirty="0" err="1"/>
              <a:t>Rosendahl</a:t>
            </a:r>
            <a:endParaRPr lang="en-US" dirty="0"/>
          </a:p>
          <a:p>
            <a:r>
              <a:rPr lang="en-US" dirty="0"/>
              <a:t>carlr@andrew.cmu.edu</a:t>
            </a:r>
          </a:p>
          <a:p>
            <a:r>
              <a:rPr lang="en-US" dirty="0"/>
              <a:t>(650) 867-6727</a:t>
            </a:r>
          </a:p>
          <a:p>
            <a:r>
              <a:rPr lang="en-US" dirty="0"/>
              <a:t>eet.etc.cmu.edu</a:t>
            </a:r>
          </a:p>
          <a:p>
            <a:r>
              <a:rPr lang="en-US" dirty="0"/>
              <a:t>Office Hours:  </a:t>
            </a:r>
          </a:p>
          <a:p>
            <a:r>
              <a:rPr lang="en-US" dirty="0"/>
              <a:t>    bit.ly/</a:t>
            </a:r>
            <a:r>
              <a:rPr lang="en-US" dirty="0" err="1"/>
              <a:t>crosendahl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teams</a:t>
            </a:r>
          </a:p>
        </p:txBody>
      </p:sp>
      <p:sp>
        <p:nvSpPr>
          <p:cNvPr id="3" name="Content Placeholder 2"/>
          <p:cNvSpPr>
            <a:spLocks noGrp="1"/>
          </p:cNvSpPr>
          <p:nvPr>
            <p:ph idx="1"/>
          </p:nvPr>
        </p:nvSpPr>
        <p:spPr/>
        <p:txBody>
          <a:bodyPr/>
          <a:lstStyle/>
          <a:p>
            <a:r>
              <a:rPr lang="en-US" dirty="0"/>
              <a:t>Founders Team</a:t>
            </a:r>
          </a:p>
          <a:p>
            <a:r>
              <a:rPr lang="en-US" dirty="0"/>
              <a:t>Weekly Presentations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E07EC-ADAC-47BC-9605-A044ABCF06A0}"/>
              </a:ext>
            </a:extLst>
          </p:cNvPr>
          <p:cNvSpPr>
            <a:spLocks noGrp="1"/>
          </p:cNvSpPr>
          <p:nvPr>
            <p:ph type="title"/>
          </p:nvPr>
        </p:nvSpPr>
        <p:spPr/>
        <p:txBody>
          <a:bodyPr/>
          <a:lstStyle/>
          <a:p>
            <a:r>
              <a:rPr lang="en-US" dirty="0"/>
              <a:t>Strengths survey</a:t>
            </a:r>
          </a:p>
        </p:txBody>
      </p:sp>
      <p:sp>
        <p:nvSpPr>
          <p:cNvPr id="3" name="Content Placeholder 2">
            <a:extLst>
              <a:ext uri="{FF2B5EF4-FFF2-40B4-BE49-F238E27FC236}">
                <a16:creationId xmlns:a16="http://schemas.microsoft.com/office/drawing/2014/main" id="{BA006840-F4FA-4AC8-BB30-79D0585A39EE}"/>
              </a:ext>
            </a:extLst>
          </p:cNvPr>
          <p:cNvSpPr>
            <a:spLocks noGrp="1"/>
          </p:cNvSpPr>
          <p:nvPr>
            <p:ph idx="1"/>
          </p:nvPr>
        </p:nvSpPr>
        <p:spPr/>
        <p:txBody>
          <a:bodyPr/>
          <a:lstStyle/>
          <a:p>
            <a:r>
              <a:rPr lang="en-US" dirty="0"/>
              <a:t>Product or problem?</a:t>
            </a:r>
          </a:p>
          <a:p>
            <a:r>
              <a:rPr lang="en-US" dirty="0"/>
              <a:t>Strengths you bring?</a:t>
            </a:r>
          </a:p>
          <a:p>
            <a:r>
              <a:rPr lang="en-US" dirty="0"/>
              <a:t>Partner’s strengths?</a:t>
            </a:r>
          </a:p>
        </p:txBody>
      </p:sp>
    </p:spTree>
    <p:extLst>
      <p:ext uri="{BB962C8B-B14F-4D97-AF65-F5344CB8AC3E}">
        <p14:creationId xmlns:p14="http://schemas.microsoft.com/office/powerpoint/2010/main" val="2990766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538"/>
            <a:ext cx="5943600" cy="2152412"/>
          </a:xfrm>
        </p:spPr>
        <p:txBody>
          <a:bodyPr/>
          <a:lstStyle/>
          <a:p>
            <a:r>
              <a:rPr lang="en-US" sz="6600" dirty="0"/>
              <a:t>What to you hope to get out of EET?</a:t>
            </a:r>
          </a:p>
        </p:txBody>
      </p:sp>
    </p:spTree>
    <p:extLst>
      <p:ext uri="{BB962C8B-B14F-4D97-AF65-F5344CB8AC3E}">
        <p14:creationId xmlns:p14="http://schemas.microsoft.com/office/powerpoint/2010/main" val="1568311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dirty="0"/>
              <a:t>eet.etc.cmu.edu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expect</a:t>
            </a:r>
          </a:p>
        </p:txBody>
      </p:sp>
      <p:sp>
        <p:nvSpPr>
          <p:cNvPr id="3" name="Content Placeholder 2"/>
          <p:cNvSpPr>
            <a:spLocks noGrp="1"/>
          </p:cNvSpPr>
          <p:nvPr>
            <p:ph idx="1"/>
          </p:nvPr>
        </p:nvSpPr>
        <p:spPr/>
        <p:txBody>
          <a:bodyPr/>
          <a:lstStyle/>
          <a:p>
            <a:r>
              <a:rPr lang="en-US" dirty="0"/>
              <a:t>Defining “entrepreneur”</a:t>
            </a:r>
          </a:p>
          <a:p>
            <a:r>
              <a:rPr lang="en-US" dirty="0"/>
              <a:t>Why start a company?</a:t>
            </a:r>
          </a:p>
          <a:p>
            <a:r>
              <a:rPr lang="en-US" dirty="0"/>
              <a:t>Vision</a:t>
            </a:r>
          </a:p>
          <a:p>
            <a:r>
              <a:rPr lang="en-US" dirty="0"/>
              <a:t>Teams</a:t>
            </a:r>
          </a:p>
        </p:txBody>
      </p:sp>
    </p:spTree>
    <p:extLst>
      <p:ext uri="{BB962C8B-B14F-4D97-AF65-F5344CB8AC3E}">
        <p14:creationId xmlns:p14="http://schemas.microsoft.com/office/powerpoint/2010/main" val="2786101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Partner Ranking survey</a:t>
            </a:r>
          </a:p>
          <a:p>
            <a:r>
              <a:rPr lang="en-US" sz="3200" dirty="0"/>
              <a:t>Read “Building Your Company’s Vision” (emailed)</a:t>
            </a:r>
          </a:p>
          <a:p>
            <a:r>
              <a:rPr lang="en-US" sz="3200" dirty="0"/>
              <a:t>Bring to class:</a:t>
            </a:r>
          </a:p>
          <a:p>
            <a:r>
              <a:rPr lang="en-US" sz="3200" dirty="0"/>
              <a:t>	Entrepreneur name, 3 traits</a:t>
            </a:r>
          </a:p>
          <a:p>
            <a:r>
              <a:rPr lang="en-US" sz="3200" dirty="0"/>
              <a:t>	Why would you want to start 	a company?</a:t>
            </a:r>
          </a:p>
        </p:txBody>
      </p:sp>
      <p:sp>
        <p:nvSpPr>
          <p:cNvPr id="5" name="Title 4">
            <a:extLst>
              <a:ext uri="{FF2B5EF4-FFF2-40B4-BE49-F238E27FC236}">
                <a16:creationId xmlns:a16="http://schemas.microsoft.com/office/drawing/2014/main" id="{B08F1285-EBA9-41FA-8430-82F1FF922FF8}"/>
              </a:ext>
            </a:extLst>
          </p:cNvPr>
          <p:cNvSpPr>
            <a:spLocks noGrp="1"/>
          </p:cNvSpPr>
          <p:nvPr>
            <p:ph type="title"/>
          </p:nvPr>
        </p:nvSpPr>
        <p:spPr/>
        <p:txBody>
          <a:bodyPr/>
          <a:lstStyle/>
          <a:p>
            <a:r>
              <a:rPr lang="en-US" dirty="0"/>
              <a:t>Homework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9550"/>
            <a:ext cx="6705600" cy="4385073"/>
          </a:xfrm>
        </p:spPr>
        <p:txBody>
          <a:bodyPr>
            <a:normAutofit/>
          </a:bodyPr>
          <a:lstStyle/>
          <a:p>
            <a:r>
              <a:rPr lang="en-US" dirty="0"/>
              <a:t>eet.etc.cmu.edu</a:t>
            </a:r>
          </a:p>
        </p:txBody>
      </p:sp>
    </p:spTree>
    <p:extLst>
      <p:ext uri="{BB962C8B-B14F-4D97-AF65-F5344CB8AC3E}">
        <p14:creationId xmlns:p14="http://schemas.microsoft.com/office/powerpoint/2010/main" val="185926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Agenda</a:t>
            </a:r>
          </a:p>
        </p:txBody>
      </p:sp>
      <p:sp>
        <p:nvSpPr>
          <p:cNvPr id="5" name="Content Placeholder 4">
            <a:extLst>
              <a:ext uri="{FF2B5EF4-FFF2-40B4-BE49-F238E27FC236}">
                <a16:creationId xmlns:a16="http://schemas.microsoft.com/office/drawing/2014/main" id="{E13010C0-7B89-4199-B770-A1088F6C8210}"/>
              </a:ext>
            </a:extLst>
          </p:cNvPr>
          <p:cNvSpPr>
            <a:spLocks noGrp="1"/>
          </p:cNvSpPr>
          <p:nvPr>
            <p:ph idx="1"/>
          </p:nvPr>
        </p:nvSpPr>
        <p:spPr>
          <a:xfrm>
            <a:off x="152400" y="819150"/>
            <a:ext cx="6705600" cy="4209811"/>
          </a:xfrm>
        </p:spPr>
        <p:txBody>
          <a:bodyPr/>
          <a:lstStyle/>
          <a:p>
            <a:pPr>
              <a:spcBef>
                <a:spcPts val="0"/>
              </a:spcBef>
            </a:pPr>
            <a:r>
              <a:rPr lang="en-US" dirty="0"/>
              <a:t>You</a:t>
            </a:r>
          </a:p>
          <a:p>
            <a:pPr>
              <a:spcBef>
                <a:spcPts val="0"/>
              </a:spcBef>
            </a:pPr>
            <a:r>
              <a:rPr lang="en-US" dirty="0"/>
              <a:t>Me</a:t>
            </a:r>
          </a:p>
          <a:p>
            <a:pPr>
              <a:spcBef>
                <a:spcPts val="0"/>
              </a:spcBef>
            </a:pPr>
            <a:r>
              <a:rPr lang="en-US" dirty="0"/>
              <a:t>The Class</a:t>
            </a:r>
          </a:p>
          <a:p>
            <a:pPr>
              <a:spcBef>
                <a:spcPts val="0"/>
              </a:spcBef>
            </a:pPr>
            <a:r>
              <a:rPr lang="en-US" dirty="0"/>
              <a:t>More You</a:t>
            </a:r>
          </a:p>
          <a:p>
            <a:pPr>
              <a:spcBef>
                <a:spcPts val="0"/>
              </a:spcBef>
            </a:pPr>
            <a:r>
              <a:rPr lang="en-US" dirty="0"/>
              <a:t>Resources</a:t>
            </a:r>
          </a:p>
          <a:p>
            <a:pPr>
              <a:spcBef>
                <a:spcPts val="0"/>
              </a:spcBef>
            </a:pPr>
            <a:r>
              <a:rPr lang="en-US" dirty="0"/>
              <a:t>Next Class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Box Sync\ETC\Entrepreneur Class\art\tea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04950"/>
            <a:ext cx="3044428" cy="304442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A850CEDE-0955-45B3-B74D-2D8FC20335B3}"/>
              </a:ext>
            </a:extLst>
          </p:cNvPr>
          <p:cNvSpPr>
            <a:spLocks noGrp="1"/>
          </p:cNvSpPr>
          <p:nvPr>
            <p:ph type="title"/>
          </p:nvPr>
        </p:nvSpPr>
        <p:spPr/>
        <p:txBody>
          <a:bodyPr/>
          <a:lstStyle/>
          <a:p>
            <a:r>
              <a:rPr lang="en-US" dirty="0"/>
              <a:t>you</a:t>
            </a:r>
          </a:p>
        </p:txBody>
      </p:sp>
    </p:spTree>
    <p:extLst>
      <p:ext uri="{BB962C8B-B14F-4D97-AF65-F5344CB8AC3E}">
        <p14:creationId xmlns:p14="http://schemas.microsoft.com/office/powerpoint/2010/main" val="11064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538"/>
            <a:ext cx="5943600" cy="2152412"/>
          </a:xfrm>
        </p:spPr>
        <p:txBody>
          <a:bodyPr/>
          <a:lstStyle/>
          <a:p>
            <a:r>
              <a:rPr lang="en-US" sz="6600" dirty="0"/>
              <a:t>What to you hope to get out of EET?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Logo&#10;&#10;Description automatically generated">
            <a:extLst>
              <a:ext uri="{FF2B5EF4-FFF2-40B4-BE49-F238E27FC236}">
                <a16:creationId xmlns:a16="http://schemas.microsoft.com/office/drawing/2014/main" id="{E3786673-11A9-4674-915A-FE64CBD97B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519813"/>
            <a:ext cx="681904" cy="1019395"/>
          </a:xfrm>
          <a:prstGeom prst="rect">
            <a:avLst/>
          </a:prstGeom>
        </p:spPr>
      </p:pic>
      <p:pic>
        <p:nvPicPr>
          <p:cNvPr id="39" name="Picture 38" descr="A picture containing text, clipart&#10;&#10;Description automatically generated">
            <a:extLst>
              <a:ext uri="{FF2B5EF4-FFF2-40B4-BE49-F238E27FC236}">
                <a16:creationId xmlns:a16="http://schemas.microsoft.com/office/drawing/2014/main" id="{4C75BD4A-0E58-4EC6-B8EA-B72AF8D7E48A}"/>
              </a:ext>
            </a:extLst>
          </p:cNvPr>
          <p:cNvPicPr>
            <a:picLocks noChangeAspect="1"/>
          </p:cNvPicPr>
          <p:nvPr/>
        </p:nvPicPr>
        <p:blipFill>
          <a:blip r:embed="rId4" cstate="print">
            <a:extLst>
              <a:ext uri="{BEBA8EAE-BF5A-486C-A8C5-ECC9F3942E4B}">
                <a14:imgProps xmlns:a14="http://schemas.microsoft.com/office/drawing/2010/main">
                  <a14:imgLayer r:embed="rId5">
                    <a14:imgEffect>
                      <a14:brightnessContrast bright="-9000"/>
                    </a14:imgEffect>
                  </a14:imgLayer>
                </a14:imgProps>
              </a:ext>
              <a:ext uri="{28A0092B-C50C-407E-A947-70E740481C1C}">
                <a14:useLocalDpi xmlns:a14="http://schemas.microsoft.com/office/drawing/2010/main" val="0"/>
              </a:ext>
            </a:extLst>
          </a:blip>
          <a:stretch>
            <a:fillRect/>
          </a:stretch>
        </p:blipFill>
        <p:spPr>
          <a:xfrm>
            <a:off x="1371600" y="-436289"/>
            <a:ext cx="1375051" cy="3008039"/>
          </a:xfrm>
          <a:prstGeom prst="rect">
            <a:avLst/>
          </a:prstGeom>
        </p:spPr>
      </p:pic>
      <p:pic>
        <p:nvPicPr>
          <p:cNvPr id="41" name="Picture 40" descr="A picture containing text, clipart&#10;&#10;Description automatically generated">
            <a:extLst>
              <a:ext uri="{FF2B5EF4-FFF2-40B4-BE49-F238E27FC236}">
                <a16:creationId xmlns:a16="http://schemas.microsoft.com/office/drawing/2014/main" id="{E77EFC70-4044-42E4-AB72-715B290BA56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0" y="2485111"/>
            <a:ext cx="4360214" cy="1057938"/>
          </a:xfrm>
          <a:prstGeom prst="rect">
            <a:avLst/>
          </a:prstGeom>
        </p:spPr>
      </p:pic>
      <p:pic>
        <p:nvPicPr>
          <p:cNvPr id="54" name="Picture 53" descr="A picture containing weapon&#10;&#10;Description automatically generated">
            <a:extLst>
              <a:ext uri="{FF2B5EF4-FFF2-40B4-BE49-F238E27FC236}">
                <a16:creationId xmlns:a16="http://schemas.microsoft.com/office/drawing/2014/main" id="{8F187E90-81CE-40D3-BA88-D6AC5AAC0F3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90670" y="668206"/>
            <a:ext cx="776953" cy="1207699"/>
          </a:xfrm>
          <a:prstGeom prst="rect">
            <a:avLst/>
          </a:prstGeom>
        </p:spPr>
      </p:pic>
      <p:pic>
        <p:nvPicPr>
          <p:cNvPr id="56" name="Picture 55" descr="A picture containing indoor, dark&#10;&#10;Description automatically generated">
            <a:extLst>
              <a:ext uri="{FF2B5EF4-FFF2-40B4-BE49-F238E27FC236}">
                <a16:creationId xmlns:a16="http://schemas.microsoft.com/office/drawing/2014/main" id="{C6F28110-893B-4F2A-8468-FBFEE8435C9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553285" y="507389"/>
            <a:ext cx="685800" cy="1529334"/>
          </a:xfrm>
          <a:prstGeom prst="rect">
            <a:avLst/>
          </a:prstGeom>
        </p:spPr>
      </p:pic>
    </p:spTree>
    <p:extLst>
      <p:ext uri="{BB962C8B-B14F-4D97-AF65-F5344CB8AC3E}">
        <p14:creationId xmlns:p14="http://schemas.microsoft.com/office/powerpoint/2010/main" val="30203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descr="Icon&#10;&#10;Description automatically generated">
            <a:extLst>
              <a:ext uri="{FF2B5EF4-FFF2-40B4-BE49-F238E27FC236}">
                <a16:creationId xmlns:a16="http://schemas.microsoft.com/office/drawing/2014/main" id="{FF534B71-F49F-46B1-9EB7-69D7C01CE7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747" y="2038350"/>
            <a:ext cx="2983123" cy="1160103"/>
          </a:xfrm>
          <a:prstGeom prst="rect">
            <a:avLst/>
          </a:prstGeom>
        </p:spPr>
      </p:pic>
      <p:grpSp>
        <p:nvGrpSpPr>
          <p:cNvPr id="2" name="Group 1">
            <a:extLst>
              <a:ext uri="{FF2B5EF4-FFF2-40B4-BE49-F238E27FC236}">
                <a16:creationId xmlns:a16="http://schemas.microsoft.com/office/drawing/2014/main" id="{775E1F99-6D2E-4978-8833-4B99FFEBAA4F}"/>
              </a:ext>
            </a:extLst>
          </p:cNvPr>
          <p:cNvGrpSpPr/>
          <p:nvPr/>
        </p:nvGrpSpPr>
        <p:grpSpPr>
          <a:xfrm>
            <a:off x="412747" y="342900"/>
            <a:ext cx="2983123" cy="1597561"/>
            <a:chOff x="228600" y="590550"/>
            <a:chExt cx="2983123" cy="1597561"/>
          </a:xfrm>
        </p:grpSpPr>
        <p:sp>
          <p:nvSpPr>
            <p:cNvPr id="59" name="Rectangle 58">
              <a:extLst>
                <a:ext uri="{FF2B5EF4-FFF2-40B4-BE49-F238E27FC236}">
                  <a16:creationId xmlns:a16="http://schemas.microsoft.com/office/drawing/2014/main" id="{0687E70C-4C82-4161-9ED9-540FBBDF7B1D}"/>
                </a:ext>
              </a:extLst>
            </p:cNvPr>
            <p:cNvSpPr/>
            <p:nvPr/>
          </p:nvSpPr>
          <p:spPr>
            <a:xfrm>
              <a:off x="363307" y="590551"/>
              <a:ext cx="2848416" cy="1597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50" name="Picture 49">
              <a:extLst>
                <a:ext uri="{FF2B5EF4-FFF2-40B4-BE49-F238E27FC236}">
                  <a16:creationId xmlns:a16="http://schemas.microsoft.com/office/drawing/2014/main" id="{6FD62BBE-7136-4954-BA75-A6B32D546899}"/>
                </a:ext>
              </a:extLst>
            </p:cNvPr>
            <p:cNvPicPr>
              <a:picLocks noChangeAspect="1"/>
            </p:cNvPicPr>
            <p:nvPr/>
          </p:nvPicPr>
          <p:blipFill>
            <a:blip r:embed="rId4"/>
            <a:stretch>
              <a:fillRect/>
            </a:stretch>
          </p:blipFill>
          <p:spPr>
            <a:xfrm>
              <a:off x="228600" y="590550"/>
              <a:ext cx="2848416" cy="1597561"/>
            </a:xfrm>
            <a:prstGeom prst="rect">
              <a:avLst/>
            </a:prstGeom>
          </p:spPr>
        </p:pic>
      </p:grpSp>
    </p:spTree>
    <p:extLst>
      <p:ext uri="{BB962C8B-B14F-4D97-AF65-F5344CB8AC3E}">
        <p14:creationId xmlns:p14="http://schemas.microsoft.com/office/powerpoint/2010/main" val="1670528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61" descr="Icon&#10;&#10;Description automatically generated with medium confidence">
            <a:extLst>
              <a:ext uri="{FF2B5EF4-FFF2-40B4-BE49-F238E27FC236}">
                <a16:creationId xmlns:a16="http://schemas.microsoft.com/office/drawing/2014/main" id="{C08A7DE6-9C26-4E6E-B8B1-D1612C8913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361950"/>
            <a:ext cx="3048000" cy="3372789"/>
          </a:xfrm>
          <a:prstGeom prst="rect">
            <a:avLst/>
          </a:prstGeom>
        </p:spPr>
      </p:pic>
    </p:spTree>
    <p:extLst>
      <p:ext uri="{BB962C8B-B14F-4D97-AF65-F5344CB8AC3E}">
        <p14:creationId xmlns:p14="http://schemas.microsoft.com/office/powerpoint/2010/main" val="273856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5" name="Title 4">
            <a:extLst>
              <a:ext uri="{FF2B5EF4-FFF2-40B4-BE49-F238E27FC236}">
                <a16:creationId xmlns:a16="http://schemas.microsoft.com/office/drawing/2014/main" id="{A112F112-40F3-434C-ADBC-E7E963A08A5B}"/>
              </a:ext>
            </a:extLst>
          </p:cNvPr>
          <p:cNvSpPr>
            <a:spLocks noGrp="1"/>
          </p:cNvSpPr>
          <p:nvPr>
            <p:ph type="title"/>
          </p:nvPr>
        </p:nvSpPr>
        <p:spPr/>
        <p:txBody>
          <a:bodyPr/>
          <a:lstStyle/>
          <a:p>
            <a:r>
              <a:rPr lang="en-US" dirty="0"/>
              <a:t>Course Description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PT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WidescreenPPTTheme</Template>
  <TotalTime>2936</TotalTime>
  <Words>1016</Words>
  <Application>Microsoft Office PowerPoint</Application>
  <PresentationFormat>Custom</PresentationFormat>
  <Paragraphs>184</Paragraphs>
  <Slides>26</Slides>
  <Notes>24</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Arial Black</vt:lpstr>
      <vt:lpstr>Calibri</vt:lpstr>
      <vt:lpstr>Myriad Pro Cond</vt:lpstr>
      <vt:lpstr>WidescreenPPTTheme</vt:lpstr>
      <vt:lpstr>Worksheet</vt:lpstr>
      <vt:lpstr>Entrepreneurship  in  Entertainment Technology</vt:lpstr>
      <vt:lpstr>Class Overview</vt:lpstr>
      <vt:lpstr>Today’s Agenda</vt:lpstr>
      <vt:lpstr>you</vt:lpstr>
      <vt:lpstr>What to you hope to get out of EET?</vt:lpstr>
      <vt:lpstr>PowerPoint Presentation</vt:lpstr>
      <vt:lpstr>PowerPoint Presentation</vt:lpstr>
      <vt:lpstr>PowerPoint Presentation</vt:lpstr>
      <vt:lpstr>Course Description</vt:lpstr>
      <vt:lpstr>Objectives</vt:lpstr>
      <vt:lpstr>Organization</vt:lpstr>
      <vt:lpstr>Classes</vt:lpstr>
      <vt:lpstr>Schedule</vt:lpstr>
      <vt:lpstr>Example presentation</vt:lpstr>
      <vt:lpstr>Materials</vt:lpstr>
      <vt:lpstr>Requirements</vt:lpstr>
      <vt:lpstr>Evaluation / Grading</vt:lpstr>
      <vt:lpstr>Policies</vt:lpstr>
      <vt:lpstr>Advice</vt:lpstr>
      <vt:lpstr>teams</vt:lpstr>
      <vt:lpstr>Strengths survey</vt:lpstr>
      <vt:lpstr>What to you hope to get out of EET?</vt:lpstr>
      <vt:lpstr>Resources</vt:lpstr>
      <vt:lpstr>What to expect</vt:lpstr>
      <vt:lpstr>Homework</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dc:creator>
  <cp:lastModifiedBy>Carl O Rosendahl</cp:lastModifiedBy>
  <cp:revision>139</cp:revision>
  <dcterms:created xsi:type="dcterms:W3CDTF">2011-01-09T21:57:41Z</dcterms:created>
  <dcterms:modified xsi:type="dcterms:W3CDTF">2021-02-02T22:07:19Z</dcterms:modified>
</cp:coreProperties>
</file>